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4" r:id="rId2"/>
    <p:sldId id="301" r:id="rId3"/>
    <p:sldId id="297" r:id="rId4"/>
    <p:sldId id="257" r:id="rId5"/>
    <p:sldId id="258" r:id="rId6"/>
    <p:sldId id="299" r:id="rId7"/>
    <p:sldId id="259" r:id="rId8"/>
    <p:sldId id="289" r:id="rId9"/>
    <p:sldId id="262" r:id="rId10"/>
    <p:sldId id="263" r:id="rId11"/>
    <p:sldId id="291" r:id="rId12"/>
    <p:sldId id="288" r:id="rId13"/>
    <p:sldId id="292" r:id="rId14"/>
    <p:sldId id="269" r:id="rId15"/>
    <p:sldId id="271" r:id="rId16"/>
    <p:sldId id="272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8ECD14-1FC8-D34D-8C6E-BF621E43C788}">
          <p14:sldIdLst>
            <p14:sldId id="294"/>
            <p14:sldId id="301"/>
            <p14:sldId id="297"/>
            <p14:sldId id="257"/>
            <p14:sldId id="258"/>
            <p14:sldId id="299"/>
            <p14:sldId id="259"/>
            <p14:sldId id="289"/>
            <p14:sldId id="262"/>
            <p14:sldId id="263"/>
            <p14:sldId id="291"/>
            <p14:sldId id="288"/>
            <p14:sldId id="292"/>
            <p14:sldId id="269"/>
            <p14:sldId id="271"/>
            <p14:sldId id="272"/>
          </p14:sldIdLst>
        </p14:section>
        <p14:section name="BACKUP SLIDES" id="{335A5542-6398-264F-8897-9E55C4BB1D6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A28"/>
    <a:srgbClr val="9FB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31B4A-F6A5-0A43-9DA5-2E6D4E82E4FB}" v="326" dt="2026-07-08T11:52:50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7"/>
    <p:restoredTop sz="62339"/>
  </p:normalViewPr>
  <p:slideViewPr>
    <p:cSldViewPr snapToGrid="0">
      <p:cViewPr varScale="1">
        <p:scale>
          <a:sx n="94" d="100"/>
          <a:sy n="94" d="100"/>
        </p:scale>
        <p:origin x="439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1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1DE28-67C6-10D9-09CB-188F79EA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0EC23-A4F2-894D-29EC-A98CA3E24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F990D8-0B5E-E9CC-9A3D-8C5C54AEF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02E96-C0A6-1360-F19F-94633B036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1D26E-380E-8B20-DA2C-504196759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CD935-AEC9-D788-56A9-D7FA0ECC8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BA279-CDBA-41A9-8C68-2597C6A1E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DE2D1-B440-BF84-4F96-4471F18A2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8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52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32AE3-790E-AADE-B72B-8283386C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C4D9B-EC43-7651-7B71-FA1B55658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069A9-8FFF-2F3F-788E-E18C8DEF5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165AE-3A5C-D046-5E8C-EDADDE12F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BF74F-35E9-0569-8420-0EE2BE33D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F939C-ACEA-F359-4DEB-F8C1E3D58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E2FC3-CFFE-2351-5CF1-DD0A11D83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27B05-B859-6190-545C-66804ADA8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6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EC3A9-54FD-9D80-1694-C0781B260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7EF4F-47BE-5E44-A6A5-F6B626E01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F8768-0D64-8314-59A7-830FB3280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0293D-BE24-09CB-28C0-1B5441C47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7B1D-7E8C-96B8-9207-72539380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0C38D-07E9-DBE1-9814-6095D6AE7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30880-B169-52F5-1516-2025A9B6B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86E2E-2421-088C-4372-60A48B964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feedback.io/fCb31a335dE2gwSK0i1f/0/95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41D28-EAD3-27E8-5D9E-89A15F0D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BF23F7C-3DD5-45E0-6ACE-2E494199A236}"/>
              </a:ext>
            </a:extLst>
          </p:cNvPr>
          <p:cNvSpPr/>
          <p:nvPr/>
        </p:nvSpPr>
        <p:spPr>
          <a:xfrm>
            <a:off x="7794057" y="1371600"/>
            <a:ext cx="3977640" cy="4114800"/>
          </a:xfrm>
          <a:prstGeom prst="rect">
            <a:avLst/>
          </a:prstGeom>
          <a:solidFill>
            <a:srgbClr val="17273F"/>
          </a:solidFill>
          <a:ln/>
          <a:effectLst>
            <a:outerShdw blurRad="114300" dist="38100" dir="5400000" algn="bl" rotWithShape="0">
              <a:srgbClr val="0A132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" name="Image 0" descr="/Users/gblanc/Library/CloudStorage/OneDrive-AmadeusWorkplace/Documents/RivieraDev/coe.conf-riviera-dev-2026_ai-primitives-hub/pptx/img/guild/01-title-bench.png">
            <a:extLst>
              <a:ext uri="{FF2B5EF4-FFF2-40B4-BE49-F238E27FC236}">
                <a16:creationId xmlns:a16="http://schemas.microsoft.com/office/drawing/2014/main" id="{FA432ECB-8DFD-2810-2537-4FDEA82274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3" b="553"/>
          <a:stretch/>
        </p:blipFill>
        <p:spPr>
          <a:xfrm>
            <a:off x="7848921" y="1426464"/>
            <a:ext cx="3867912" cy="4005072"/>
          </a:xfrm>
          <a:prstGeom prst="rect">
            <a:avLst/>
          </a:prstGeom>
        </p:spPr>
      </p:pic>
      <p:sp>
        <p:nvSpPr>
          <p:cNvPr id="4" name="Shape 1">
            <a:extLst>
              <a:ext uri="{FF2B5EF4-FFF2-40B4-BE49-F238E27FC236}">
                <a16:creationId xmlns:a16="http://schemas.microsoft.com/office/drawing/2014/main" id="{FB8ED350-2933-B81D-3A25-820A75744BE7}"/>
              </a:ext>
            </a:extLst>
          </p:cNvPr>
          <p:cNvSpPr/>
          <p:nvPr/>
        </p:nvSpPr>
        <p:spPr>
          <a:xfrm>
            <a:off x="7794057" y="1371600"/>
            <a:ext cx="64008" cy="411480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C1A34CB7-D7D9-B30D-B03F-8D42064D7C09}"/>
              </a:ext>
            </a:extLst>
          </p:cNvPr>
          <p:cNvSpPr/>
          <p:nvPr/>
        </p:nvSpPr>
        <p:spPr>
          <a:xfrm>
            <a:off x="685800" y="1737360"/>
            <a:ext cx="548640" cy="118872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278C498-B336-D13C-8EA3-8BC210827002}"/>
              </a:ext>
            </a:extLst>
          </p:cNvPr>
          <p:cNvSpPr/>
          <p:nvPr/>
        </p:nvSpPr>
        <p:spPr>
          <a:xfrm>
            <a:off x="685800" y="196596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RIVIERADEV 2026  ·  PLATFORM ENGINEERING</a:t>
            </a:r>
            <a:endParaRPr lang="en-US" sz="130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07E205C-E01B-30CB-09C9-C7EE9D6A8036}"/>
              </a:ext>
            </a:extLst>
          </p:cNvPr>
          <p:cNvSpPr/>
          <p:nvPr/>
        </p:nvSpPr>
        <p:spPr>
          <a:xfrm>
            <a:off x="685800" y="2423160"/>
            <a:ext cx="6858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4000"/>
              </a:lnSpc>
              <a:buNone/>
            </a:pPr>
            <a:r>
              <a:rPr lang="en-US" sz="36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From a prompt dumping ground
</a:t>
            </a:r>
            <a:r>
              <a:rPr lang="en-US" sz="36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 a shared AI workbench</a:t>
            </a:r>
            <a:endParaRPr lang="en-US" sz="360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84B1CA5A-4907-8C1D-9579-32B757053EB8}"/>
              </a:ext>
            </a:extLst>
          </p:cNvPr>
          <p:cNvSpPr/>
          <p:nvPr/>
        </p:nvSpPr>
        <p:spPr>
          <a:xfrm>
            <a:off x="2148840" y="4485452"/>
            <a:ext cx="6583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open-source package manager for GenAI assets.</a:t>
            </a:r>
            <a:endParaRPr lang="en-US" sz="160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0F7A338D-5C5B-4B18-967D-CA429FD1B187}"/>
              </a:ext>
            </a:extLst>
          </p:cNvPr>
          <p:cNvSpPr/>
          <p:nvPr/>
        </p:nvSpPr>
        <p:spPr>
          <a:xfrm>
            <a:off x="685800" y="5486400"/>
            <a:ext cx="2926080" cy="0"/>
          </a:xfrm>
          <a:prstGeom prst="line">
            <a:avLst/>
          </a:prstGeom>
          <a:noFill/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568BB5C4-9607-82B7-C8D9-8437D9EA4F0F}"/>
              </a:ext>
            </a:extLst>
          </p:cNvPr>
          <p:cNvSpPr/>
          <p:nvPr/>
        </p:nvSpPr>
        <p:spPr>
          <a:xfrm>
            <a:off x="685800" y="5623560"/>
            <a:ext cx="6583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>
                <a:solidFill>
                  <a:srgbClr val="6E7E9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How to start building and sharing enterprise knowledge</a:t>
            </a:r>
            <a:endParaRPr lang="en-US" sz="1150"/>
          </a:p>
        </p:txBody>
      </p:sp>
      <p:sp>
        <p:nvSpPr>
          <p:cNvPr id="16" name="Text Presenters"/>
          <p:cNvSpPr/>
          <p:nvPr/>
        </p:nvSpPr>
        <p:spPr>
          <a:xfrm>
            <a:off x="685800" y="6172200"/>
            <a:ext cx="6583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kern="0" spc="20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WALDEK HERKA  ·  GUILLAUME BLANC</a:t>
            </a:r>
            <a:endParaRPr lang="en-US" sz="1200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7ECA2CFE-C459-DE7B-A2A0-22A5176C8AB3}"/>
              </a:ext>
            </a:extLst>
          </p:cNvPr>
          <p:cNvSpPr/>
          <p:nvPr/>
        </p:nvSpPr>
        <p:spPr>
          <a:xfrm>
            <a:off x="670560" y="4485452"/>
            <a:ext cx="1478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 registry -</a:t>
            </a:r>
            <a:endParaRPr lang="en-US" sz="160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AEC80E2E-C0F5-C16B-BD5D-667019A7778E}"/>
              </a:ext>
            </a:extLst>
          </p:cNvPr>
          <p:cNvSpPr/>
          <p:nvPr/>
        </p:nvSpPr>
        <p:spPr>
          <a:xfrm>
            <a:off x="670560" y="4493956"/>
            <a:ext cx="1478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Primitive Hub- </a:t>
            </a:r>
            <a:endParaRPr lang="en-US" sz="160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A1DCC90E-A1C6-6671-040F-69077112B327}"/>
              </a:ext>
            </a:extLst>
          </p:cNvPr>
          <p:cNvSpPr/>
          <p:nvPr/>
        </p:nvSpPr>
        <p:spPr>
          <a:xfrm>
            <a:off x="685800" y="4492752"/>
            <a:ext cx="1478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strike="sngStrike">
                <a:solidFill>
                  <a:srgbClr val="9FB1C8"/>
                </a:solidFill>
                <a:latin typeface="Calibri"/>
                <a:ea typeface="Calibri"/>
                <a:cs typeface="Calibri"/>
              </a:rPr>
              <a:t>Prompt registry -</a:t>
            </a:r>
            <a:endParaRPr lang="en-US" sz="1600" strike="sngStrike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2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08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THE DECISION</a:t>
            </a:r>
            <a:endParaRPr lang="en-US" sz="1150"/>
          </a:p>
        </p:txBody>
      </p:sp>
      <p:sp>
        <p:nvSpPr>
          <p:cNvPr id="5" name="Text 3"/>
          <p:cNvSpPr/>
          <p:nvPr/>
        </p:nvSpPr>
        <p:spPr>
          <a:xfrm>
            <a:off x="685800" y="1463040"/>
            <a:ext cx="69494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5800" b="1">
                <a:solidFill>
                  <a:srgbClr val="9FB2C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Not</a:t>
            </a:r>
            <a:r>
              <a:rPr lang="en-US" sz="5800" b="1">
                <a:solidFill>
                  <a:srgbClr val="9FB1C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a tool.
</a:t>
            </a:r>
            <a:r>
              <a:rPr lang="en-US" sz="58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platform.</a:t>
            </a:r>
            <a:endParaRPr lang="en-US" sz="5800"/>
          </a:p>
        </p:txBody>
      </p:sp>
      <p:sp>
        <p:nvSpPr>
          <p:cNvPr id="6" name="Shape 4"/>
          <p:cNvSpPr/>
          <p:nvPr/>
        </p:nvSpPr>
        <p:spPr>
          <a:xfrm>
            <a:off x="7863840" y="1417320"/>
            <a:ext cx="3657600" cy="3657600"/>
          </a:xfrm>
          <a:prstGeom prst="rect">
            <a:avLst/>
          </a:prstGeom>
          <a:solidFill>
            <a:srgbClr val="17273F"/>
          </a:solidFill>
          <a:ln/>
          <a:effectLst>
            <a:outerShdw blurRad="114300" dist="38100" dir="5400000" algn="bl" rotWithShape="0">
              <a:srgbClr val="0A132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0" descr="/Users/gblanc/Library/CloudStorage/OneDrive-AmadeusWorkplace/Documents/RivieraDev/coe.conf-riviera-dev-2026_ai-primitives-hub/pptx/img/guild/08-workshop-wid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8704" y="1472184"/>
            <a:ext cx="3547872" cy="354787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7863840" y="1417320"/>
            <a:ext cx="64008" cy="365760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85800" y="3657600"/>
            <a:ext cx="6949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Primitives Hub discovers, installs, versions, organizes, and governs AI resources across tools and teams.</a:t>
            </a:r>
            <a:endParaRPr lang="en-US" sz="1700"/>
          </a:p>
        </p:txBody>
      </p:sp>
      <p:sp>
        <p:nvSpPr>
          <p:cNvPr id="10" name="Shape 7"/>
          <p:cNvSpPr/>
          <p:nvPr/>
        </p:nvSpPr>
        <p:spPr>
          <a:xfrm>
            <a:off x="685800" y="4754880"/>
            <a:ext cx="6766560" cy="96012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85800" y="4754880"/>
            <a:ext cx="64008" cy="960120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51560" y="4754880"/>
            <a:ext cx="62179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VS Code extension is one of the interfaces. Not the one !
</a:t>
            </a:r>
            <a:endParaRPr lang="en-US" sz="1500"/>
          </a:p>
          <a:p>
            <a:pPr marL="0" indent="0">
              <a:lnSpc>
                <a:spcPct val="110000"/>
              </a:lnSpc>
              <a:buNone/>
            </a:pPr>
            <a:r>
              <a:rPr lang="en-US" sz="1500" b="1" i="1">
                <a:solidFill>
                  <a:srgbClr val="EFA1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platform mindset is the durable asset.</a:t>
            </a:r>
            <a:endParaRPr lang="en-US"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8DE2B-DCB0-3B82-64C7-DB86C40E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21">
            <a:extLst>
              <a:ext uri="{FF2B5EF4-FFF2-40B4-BE49-F238E27FC236}">
                <a16:creationId xmlns:a16="http://schemas.microsoft.com/office/drawing/2014/main" id="{1E1CBFFA-B7AE-4F6D-D8C8-B8F22CA59508}"/>
              </a:ext>
            </a:extLst>
          </p:cNvPr>
          <p:cNvSpPr txBox="1"/>
          <p:nvPr/>
        </p:nvSpPr>
        <p:spPr>
          <a:xfrm>
            <a:off x="778764" y="1115568"/>
            <a:ext cx="6675120" cy="493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3200" b="1" i="0">
                <a:solidFill>
                  <a:srgbClr val="EAF0F7"/>
                </a:solidFill>
                <a:latin typeface="Aptos"/>
              </a:rPr>
              <a:t>10 minutes on the workbench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9750E1D-0AC4-603B-DAB2-51F02B176179}"/>
              </a:ext>
            </a:extLst>
          </p:cNvPr>
          <p:cNvSpPr/>
          <p:nvPr/>
        </p:nvSpPr>
        <p:spPr>
          <a:xfrm>
            <a:off x="9035796" y="1060704"/>
            <a:ext cx="2377440" cy="658368"/>
          </a:xfrm>
          <a:prstGeom prst="roundRect">
            <a:avLst/>
          </a:prstGeom>
          <a:solidFill>
            <a:srgbClr val="E86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5DBBA756-13D8-C568-0725-943FCD434A58}"/>
              </a:ext>
            </a:extLst>
          </p:cNvPr>
          <p:cNvSpPr txBox="1"/>
          <p:nvPr/>
        </p:nvSpPr>
        <p:spPr>
          <a:xfrm>
            <a:off x="9282684" y="1207008"/>
            <a:ext cx="1874519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 i="0">
                <a:solidFill>
                  <a:srgbClr val="FFFFFF"/>
                </a:solidFill>
                <a:latin typeface="Aptos"/>
              </a:rPr>
              <a:t>LIVE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E0489F-0E20-45EA-1F58-E5E9ACF75AF6}"/>
              </a:ext>
            </a:extLst>
          </p:cNvPr>
          <p:cNvSpPr/>
          <p:nvPr/>
        </p:nvSpPr>
        <p:spPr>
          <a:xfrm>
            <a:off x="1217676" y="2203703"/>
            <a:ext cx="9555480" cy="3886200"/>
          </a:xfrm>
          <a:prstGeom prst="roundRect">
            <a:avLst/>
          </a:prstGeom>
          <a:solidFill>
            <a:srgbClr val="101C2E"/>
          </a:solidFill>
          <a:ln w="16510">
            <a:solidFill>
              <a:srgbClr val="2134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A6978DF-B6AC-4110-A5DD-85102FDA17A6}"/>
              </a:ext>
            </a:extLst>
          </p:cNvPr>
          <p:cNvSpPr/>
          <p:nvPr/>
        </p:nvSpPr>
        <p:spPr>
          <a:xfrm>
            <a:off x="1217676" y="2203703"/>
            <a:ext cx="9555480" cy="457200"/>
          </a:xfrm>
          <a:prstGeom prst="roundRect">
            <a:avLst/>
          </a:prstGeom>
          <a:solidFill>
            <a:srgbClr val="1524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30D932B-A8A1-DF02-14E8-8EB4AC241A29}"/>
              </a:ext>
            </a:extLst>
          </p:cNvPr>
          <p:cNvSpPr/>
          <p:nvPr/>
        </p:nvSpPr>
        <p:spPr>
          <a:xfrm>
            <a:off x="1446276" y="2386584"/>
            <a:ext cx="91440" cy="91440"/>
          </a:xfrm>
          <a:prstGeom prst="ellipse">
            <a:avLst/>
          </a:prstGeom>
          <a:solidFill>
            <a:srgbClr val="E86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5BFADEA-71FD-267F-4D5D-8325255BD6B7}"/>
              </a:ext>
            </a:extLst>
          </p:cNvPr>
          <p:cNvSpPr/>
          <p:nvPr/>
        </p:nvSpPr>
        <p:spPr>
          <a:xfrm>
            <a:off x="1610867" y="2386584"/>
            <a:ext cx="91440" cy="91440"/>
          </a:xfrm>
          <a:prstGeom prst="ellipse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34182D5-65D1-B634-97C2-8469571F1378}"/>
              </a:ext>
            </a:extLst>
          </p:cNvPr>
          <p:cNvSpPr/>
          <p:nvPr/>
        </p:nvSpPr>
        <p:spPr>
          <a:xfrm>
            <a:off x="1775459" y="2386584"/>
            <a:ext cx="91440" cy="91440"/>
          </a:xfrm>
          <a:prstGeom prst="ellipse">
            <a:avLst/>
          </a:prstGeom>
          <a:solidFill>
            <a:srgbClr val="1FB6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8" name="TextBox 29">
            <a:extLst>
              <a:ext uri="{FF2B5EF4-FFF2-40B4-BE49-F238E27FC236}">
                <a16:creationId xmlns:a16="http://schemas.microsoft.com/office/drawing/2014/main" id="{0171F42D-0CAF-C12B-3614-B50FF7FD4C91}"/>
              </a:ext>
            </a:extLst>
          </p:cNvPr>
          <p:cNvSpPr txBox="1"/>
          <p:nvPr/>
        </p:nvSpPr>
        <p:spPr>
          <a:xfrm>
            <a:off x="1994916" y="2359151"/>
            <a:ext cx="1463040" cy="1645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100" b="1" i="0">
                <a:solidFill>
                  <a:srgbClr val="9FB1C8"/>
                </a:solidFill>
                <a:latin typeface="Aptos Mono"/>
              </a:rPr>
              <a:t>demo-flow</a:t>
            </a: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8976A596-B8AF-05CB-DAD3-0084CDE099AF}"/>
              </a:ext>
            </a:extLst>
          </p:cNvPr>
          <p:cNvSpPr txBox="1"/>
          <p:nvPr/>
        </p:nvSpPr>
        <p:spPr>
          <a:xfrm>
            <a:off x="1720596" y="2980944"/>
            <a:ext cx="3749039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2000" b="1" i="0">
                <a:solidFill>
                  <a:srgbClr val="EFA13C"/>
                </a:solidFill>
                <a:latin typeface="Aptos Mono"/>
              </a:rPr>
              <a:t>$ hub demo --flow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FCB9107-FFC5-148C-32EF-B6B822BD24CC}"/>
              </a:ext>
            </a:extLst>
          </p:cNvPr>
          <p:cNvSpPr/>
          <p:nvPr/>
        </p:nvSpPr>
        <p:spPr>
          <a:xfrm>
            <a:off x="1784604" y="3639311"/>
            <a:ext cx="393192" cy="310896"/>
          </a:xfrm>
          <a:prstGeom prst="roundRect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C9641F51-2ED4-BBAA-8A22-E6A0F6A20779}"/>
              </a:ext>
            </a:extLst>
          </p:cNvPr>
          <p:cNvSpPr txBox="1"/>
          <p:nvPr/>
        </p:nvSpPr>
        <p:spPr>
          <a:xfrm>
            <a:off x="1857755" y="3703320"/>
            <a:ext cx="256032" cy="1280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900" b="1" i="0">
                <a:solidFill>
                  <a:srgbClr val="0B1320"/>
                </a:solidFill>
                <a:latin typeface="Aptos Mono"/>
              </a:rPr>
              <a:t>01</a:t>
            </a: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id="{7C79CA12-DF24-83E0-9481-5ACBE5DF1F8A}"/>
              </a:ext>
            </a:extLst>
          </p:cNvPr>
          <p:cNvSpPr txBox="1"/>
          <p:nvPr/>
        </p:nvSpPr>
        <p:spPr>
          <a:xfrm>
            <a:off x="2388107" y="3593592"/>
            <a:ext cx="2286000" cy="329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 i="0">
                <a:solidFill>
                  <a:srgbClr val="EAF0F7"/>
                </a:solidFill>
                <a:latin typeface="Aptos Mono"/>
              </a:rPr>
              <a:t>discover</a:t>
            </a:r>
            <a:endParaRPr sz="2100" b="1" i="0">
              <a:solidFill>
                <a:srgbClr val="EAF0F7"/>
              </a:solidFill>
              <a:latin typeface="Aptos Mono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2088B4-6321-B931-C80A-F7ECAC519265}"/>
              </a:ext>
            </a:extLst>
          </p:cNvPr>
          <p:cNvSpPr/>
          <p:nvPr/>
        </p:nvSpPr>
        <p:spPr>
          <a:xfrm>
            <a:off x="5332476" y="3721608"/>
            <a:ext cx="118872" cy="91440"/>
          </a:xfrm>
          <a:prstGeom prst="rect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64A410-FB01-7707-22FB-B8E5BEEC2E09}"/>
              </a:ext>
            </a:extLst>
          </p:cNvPr>
          <p:cNvSpPr/>
          <p:nvPr/>
        </p:nvSpPr>
        <p:spPr>
          <a:xfrm>
            <a:off x="5506212" y="3721608"/>
            <a:ext cx="118872" cy="91440"/>
          </a:xfrm>
          <a:prstGeom prst="rect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079181B-A1B3-FF41-E9AB-C799122CCEA9}"/>
              </a:ext>
            </a:extLst>
          </p:cNvPr>
          <p:cNvSpPr/>
          <p:nvPr/>
        </p:nvSpPr>
        <p:spPr>
          <a:xfrm>
            <a:off x="5679948" y="3721608"/>
            <a:ext cx="118872" cy="91440"/>
          </a:xfrm>
          <a:prstGeom prst="rect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7D6C19-0F71-85DD-A234-A813248A0F91}"/>
              </a:ext>
            </a:extLst>
          </p:cNvPr>
          <p:cNvSpPr/>
          <p:nvPr/>
        </p:nvSpPr>
        <p:spPr>
          <a:xfrm>
            <a:off x="5853684" y="3721608"/>
            <a:ext cx="118872" cy="91440"/>
          </a:xfrm>
          <a:prstGeom prst="rect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4ACE39-DC1C-805D-BE09-E4DA7F09D8F7}"/>
              </a:ext>
            </a:extLst>
          </p:cNvPr>
          <p:cNvSpPr/>
          <p:nvPr/>
        </p:nvSpPr>
        <p:spPr>
          <a:xfrm>
            <a:off x="6027420" y="3721608"/>
            <a:ext cx="118872" cy="91440"/>
          </a:xfrm>
          <a:prstGeom prst="rect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DC0E6F-69B4-3203-F248-D847CF113DB2}"/>
              </a:ext>
            </a:extLst>
          </p:cNvPr>
          <p:cNvSpPr/>
          <p:nvPr/>
        </p:nvSpPr>
        <p:spPr>
          <a:xfrm>
            <a:off x="6201156" y="3721608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B5B22C-10DB-390C-7A20-72C3823B0244}"/>
              </a:ext>
            </a:extLst>
          </p:cNvPr>
          <p:cNvSpPr/>
          <p:nvPr/>
        </p:nvSpPr>
        <p:spPr>
          <a:xfrm>
            <a:off x="6374892" y="3721608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35861F-9514-1F44-02E1-F3A76D08C599}"/>
              </a:ext>
            </a:extLst>
          </p:cNvPr>
          <p:cNvSpPr/>
          <p:nvPr/>
        </p:nvSpPr>
        <p:spPr>
          <a:xfrm>
            <a:off x="6548628" y="3721608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FB33CC-2657-3CDB-99AF-4C73BB731CEA}"/>
              </a:ext>
            </a:extLst>
          </p:cNvPr>
          <p:cNvSpPr/>
          <p:nvPr/>
        </p:nvSpPr>
        <p:spPr>
          <a:xfrm>
            <a:off x="6722364" y="3721608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5A4C682-AC9B-3291-7069-2422832273A4}"/>
              </a:ext>
            </a:extLst>
          </p:cNvPr>
          <p:cNvSpPr/>
          <p:nvPr/>
        </p:nvSpPr>
        <p:spPr>
          <a:xfrm>
            <a:off x="6896100" y="3721608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06CE10-D081-4DD7-68DB-00B722434257}"/>
              </a:ext>
            </a:extLst>
          </p:cNvPr>
          <p:cNvSpPr/>
          <p:nvPr/>
        </p:nvSpPr>
        <p:spPr>
          <a:xfrm>
            <a:off x="7069836" y="3721608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1096E38-3D1C-36F3-C3F1-9D522523C98C}"/>
              </a:ext>
            </a:extLst>
          </p:cNvPr>
          <p:cNvSpPr/>
          <p:nvPr/>
        </p:nvSpPr>
        <p:spPr>
          <a:xfrm>
            <a:off x="7243572" y="3721608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3595DC3-CD3B-2045-0C40-E2694773564D}"/>
              </a:ext>
            </a:extLst>
          </p:cNvPr>
          <p:cNvSpPr/>
          <p:nvPr/>
        </p:nvSpPr>
        <p:spPr>
          <a:xfrm>
            <a:off x="1784604" y="4206239"/>
            <a:ext cx="393192" cy="310896"/>
          </a:xfrm>
          <a:prstGeom prst="round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6" name="TextBox 47">
            <a:extLst>
              <a:ext uri="{FF2B5EF4-FFF2-40B4-BE49-F238E27FC236}">
                <a16:creationId xmlns:a16="http://schemas.microsoft.com/office/drawing/2014/main" id="{383A0563-7791-6CDC-CD69-BDF14DB93DBB}"/>
              </a:ext>
            </a:extLst>
          </p:cNvPr>
          <p:cNvSpPr txBox="1"/>
          <p:nvPr/>
        </p:nvSpPr>
        <p:spPr>
          <a:xfrm>
            <a:off x="1857755" y="4270247"/>
            <a:ext cx="256032" cy="1280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900" b="1" i="0">
                <a:solidFill>
                  <a:srgbClr val="9FB1C8"/>
                </a:solidFill>
                <a:latin typeface="Aptos Mono"/>
              </a:rPr>
              <a:t>02</a:t>
            </a:r>
          </a:p>
        </p:txBody>
      </p:sp>
      <p:sp>
        <p:nvSpPr>
          <p:cNvPr id="67" name="TextBox 48">
            <a:extLst>
              <a:ext uri="{FF2B5EF4-FFF2-40B4-BE49-F238E27FC236}">
                <a16:creationId xmlns:a16="http://schemas.microsoft.com/office/drawing/2014/main" id="{DB01348B-F0C7-1F4C-F7B7-C72A3BFA4A40}"/>
              </a:ext>
            </a:extLst>
          </p:cNvPr>
          <p:cNvSpPr txBox="1"/>
          <p:nvPr/>
        </p:nvSpPr>
        <p:spPr>
          <a:xfrm>
            <a:off x="2388107" y="4160519"/>
            <a:ext cx="2286000" cy="329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 i="0">
                <a:solidFill>
                  <a:srgbClr val="9FB1C8"/>
                </a:solidFill>
                <a:latin typeface="Aptos Mono"/>
              </a:rPr>
              <a:t>install</a:t>
            </a:r>
            <a:endParaRPr sz="2100" b="1" i="0">
              <a:solidFill>
                <a:srgbClr val="9FB1C8"/>
              </a:solidFill>
              <a:latin typeface="Aptos Mono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13B0D3-59A3-A731-FEE9-93D0BC03FD82}"/>
              </a:ext>
            </a:extLst>
          </p:cNvPr>
          <p:cNvSpPr/>
          <p:nvPr/>
        </p:nvSpPr>
        <p:spPr>
          <a:xfrm>
            <a:off x="5332476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62F12E8-C182-A612-FD3C-40D1F377CA09}"/>
              </a:ext>
            </a:extLst>
          </p:cNvPr>
          <p:cNvSpPr/>
          <p:nvPr/>
        </p:nvSpPr>
        <p:spPr>
          <a:xfrm>
            <a:off x="5506212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7E7C855-7AFA-4A35-FD10-2DC90B799E21}"/>
              </a:ext>
            </a:extLst>
          </p:cNvPr>
          <p:cNvSpPr/>
          <p:nvPr/>
        </p:nvSpPr>
        <p:spPr>
          <a:xfrm>
            <a:off x="5679948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87FA5A-C09B-F879-24D3-CF9BE2AEA63C}"/>
              </a:ext>
            </a:extLst>
          </p:cNvPr>
          <p:cNvSpPr/>
          <p:nvPr/>
        </p:nvSpPr>
        <p:spPr>
          <a:xfrm>
            <a:off x="5853684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5E878E0-D318-19AC-3B43-FD16B80A8804}"/>
              </a:ext>
            </a:extLst>
          </p:cNvPr>
          <p:cNvSpPr/>
          <p:nvPr/>
        </p:nvSpPr>
        <p:spPr>
          <a:xfrm>
            <a:off x="6027420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9F1A5A-ED0C-0949-2E61-1E10F34F4341}"/>
              </a:ext>
            </a:extLst>
          </p:cNvPr>
          <p:cNvSpPr/>
          <p:nvPr/>
        </p:nvSpPr>
        <p:spPr>
          <a:xfrm>
            <a:off x="6201156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CC0395-4413-4EAC-16AD-D0B96200A60E}"/>
              </a:ext>
            </a:extLst>
          </p:cNvPr>
          <p:cNvSpPr/>
          <p:nvPr/>
        </p:nvSpPr>
        <p:spPr>
          <a:xfrm>
            <a:off x="6374892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12DD8BD-FA3B-3EC4-20B5-32DABFDBF042}"/>
              </a:ext>
            </a:extLst>
          </p:cNvPr>
          <p:cNvSpPr/>
          <p:nvPr/>
        </p:nvSpPr>
        <p:spPr>
          <a:xfrm>
            <a:off x="6548628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3C05C0B-569A-2A47-1123-8899E3D4DC6D}"/>
              </a:ext>
            </a:extLst>
          </p:cNvPr>
          <p:cNvSpPr/>
          <p:nvPr/>
        </p:nvSpPr>
        <p:spPr>
          <a:xfrm>
            <a:off x="6722364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042706-5E4A-464C-5800-D20447B68A79}"/>
              </a:ext>
            </a:extLst>
          </p:cNvPr>
          <p:cNvSpPr/>
          <p:nvPr/>
        </p:nvSpPr>
        <p:spPr>
          <a:xfrm>
            <a:off x="6896100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6837EE9-5810-ED4E-6453-C5ED19CFE19D}"/>
              </a:ext>
            </a:extLst>
          </p:cNvPr>
          <p:cNvSpPr/>
          <p:nvPr/>
        </p:nvSpPr>
        <p:spPr>
          <a:xfrm>
            <a:off x="7069836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B6ACF5C-128F-085C-3DBE-1D8B89BC9B9A}"/>
              </a:ext>
            </a:extLst>
          </p:cNvPr>
          <p:cNvSpPr/>
          <p:nvPr/>
        </p:nvSpPr>
        <p:spPr>
          <a:xfrm>
            <a:off x="7243572" y="4288535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69155E3-CF6C-CBA4-7646-A687F61A848D}"/>
              </a:ext>
            </a:extLst>
          </p:cNvPr>
          <p:cNvSpPr/>
          <p:nvPr/>
        </p:nvSpPr>
        <p:spPr>
          <a:xfrm>
            <a:off x="1784604" y="4773167"/>
            <a:ext cx="393192" cy="310896"/>
          </a:xfrm>
          <a:prstGeom prst="round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1" name="TextBox 62">
            <a:extLst>
              <a:ext uri="{FF2B5EF4-FFF2-40B4-BE49-F238E27FC236}">
                <a16:creationId xmlns:a16="http://schemas.microsoft.com/office/drawing/2014/main" id="{F15FCC04-EE58-2989-D250-183FAD1F21A4}"/>
              </a:ext>
            </a:extLst>
          </p:cNvPr>
          <p:cNvSpPr txBox="1"/>
          <p:nvPr/>
        </p:nvSpPr>
        <p:spPr>
          <a:xfrm>
            <a:off x="1857755" y="4837176"/>
            <a:ext cx="256032" cy="1280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900" b="1" i="0">
                <a:solidFill>
                  <a:srgbClr val="9FB1C8"/>
                </a:solidFill>
                <a:latin typeface="Aptos Mono"/>
              </a:rPr>
              <a:t>03</a:t>
            </a:r>
          </a:p>
        </p:txBody>
      </p:sp>
      <p:sp>
        <p:nvSpPr>
          <p:cNvPr id="82" name="TextBox 63">
            <a:extLst>
              <a:ext uri="{FF2B5EF4-FFF2-40B4-BE49-F238E27FC236}">
                <a16:creationId xmlns:a16="http://schemas.microsoft.com/office/drawing/2014/main" id="{CB77F46E-D989-E4AF-A549-F9F30FE92BF2}"/>
              </a:ext>
            </a:extLst>
          </p:cNvPr>
          <p:cNvSpPr txBox="1"/>
          <p:nvPr/>
        </p:nvSpPr>
        <p:spPr>
          <a:xfrm>
            <a:off x="2388107" y="4727448"/>
            <a:ext cx="2286000" cy="329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>
                <a:solidFill>
                  <a:srgbClr val="9FB1C8"/>
                </a:solidFill>
                <a:latin typeface="Aptos Mono"/>
              </a:rPr>
              <a:t>p</a:t>
            </a:r>
            <a:r>
              <a:rPr lang="en-US" sz="2100" b="1" i="0">
                <a:solidFill>
                  <a:srgbClr val="9FB1C8"/>
                </a:solidFill>
                <a:latin typeface="Aptos Mono"/>
              </a:rPr>
              <a:t>ublish</a:t>
            </a:r>
            <a:endParaRPr sz="2100" b="1" i="0">
              <a:solidFill>
                <a:srgbClr val="9FB1C8"/>
              </a:solidFill>
              <a:latin typeface="Aptos Mono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72E9C-63A6-CC62-2B47-2E1390465A48}"/>
              </a:ext>
            </a:extLst>
          </p:cNvPr>
          <p:cNvSpPr/>
          <p:nvPr/>
        </p:nvSpPr>
        <p:spPr>
          <a:xfrm>
            <a:off x="5332476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C48B1DE-3083-3A4C-3853-9505DA6C0259}"/>
              </a:ext>
            </a:extLst>
          </p:cNvPr>
          <p:cNvSpPr/>
          <p:nvPr/>
        </p:nvSpPr>
        <p:spPr>
          <a:xfrm>
            <a:off x="5506212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B38FEA-29CC-D53C-5FBD-A55D5D3AEDF3}"/>
              </a:ext>
            </a:extLst>
          </p:cNvPr>
          <p:cNvSpPr/>
          <p:nvPr/>
        </p:nvSpPr>
        <p:spPr>
          <a:xfrm>
            <a:off x="5679948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61413B-5FA6-701F-E4FD-FD10FF52F527}"/>
              </a:ext>
            </a:extLst>
          </p:cNvPr>
          <p:cNvSpPr/>
          <p:nvPr/>
        </p:nvSpPr>
        <p:spPr>
          <a:xfrm>
            <a:off x="5853684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95CC45-20A5-70CA-B3D0-4D7DDFC2CC83}"/>
              </a:ext>
            </a:extLst>
          </p:cNvPr>
          <p:cNvSpPr/>
          <p:nvPr/>
        </p:nvSpPr>
        <p:spPr>
          <a:xfrm>
            <a:off x="6027420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3FC8E9-ABE1-A84D-E7BB-4D9B97F028E1}"/>
              </a:ext>
            </a:extLst>
          </p:cNvPr>
          <p:cNvSpPr/>
          <p:nvPr/>
        </p:nvSpPr>
        <p:spPr>
          <a:xfrm>
            <a:off x="6201156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3C88808-A3AE-659C-FE35-95540AD8AFF2}"/>
              </a:ext>
            </a:extLst>
          </p:cNvPr>
          <p:cNvSpPr/>
          <p:nvPr/>
        </p:nvSpPr>
        <p:spPr>
          <a:xfrm>
            <a:off x="6374892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464C9B-27E4-E686-97E0-4EF0A364718C}"/>
              </a:ext>
            </a:extLst>
          </p:cNvPr>
          <p:cNvSpPr/>
          <p:nvPr/>
        </p:nvSpPr>
        <p:spPr>
          <a:xfrm>
            <a:off x="6548628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B525A9-38C1-3F85-AB3F-8EED70BD240B}"/>
              </a:ext>
            </a:extLst>
          </p:cNvPr>
          <p:cNvSpPr/>
          <p:nvPr/>
        </p:nvSpPr>
        <p:spPr>
          <a:xfrm>
            <a:off x="6722364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7CB43B2-A019-3BCF-9308-B48A9D1C2FF0}"/>
              </a:ext>
            </a:extLst>
          </p:cNvPr>
          <p:cNvSpPr/>
          <p:nvPr/>
        </p:nvSpPr>
        <p:spPr>
          <a:xfrm>
            <a:off x="6896100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71EA67-233A-AD8A-2BAE-888EC212E012}"/>
              </a:ext>
            </a:extLst>
          </p:cNvPr>
          <p:cNvSpPr/>
          <p:nvPr/>
        </p:nvSpPr>
        <p:spPr>
          <a:xfrm>
            <a:off x="7069836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89BDC03-F215-014D-7010-4497CF46BB0A}"/>
              </a:ext>
            </a:extLst>
          </p:cNvPr>
          <p:cNvSpPr/>
          <p:nvPr/>
        </p:nvSpPr>
        <p:spPr>
          <a:xfrm>
            <a:off x="7243572" y="4855463"/>
            <a:ext cx="118872" cy="91440"/>
          </a:xfrm>
          <a:prstGeom prst="rect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" name="Shape 0">
            <a:extLst>
              <a:ext uri="{FF2B5EF4-FFF2-40B4-BE49-F238E27FC236}">
                <a16:creationId xmlns:a16="http://schemas.microsoft.com/office/drawing/2014/main" id="{D48486C8-9DD1-A495-961D-2271C2E2A6C9}"/>
              </a:ext>
            </a:extLst>
          </p:cNvPr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4B2A0CBE-8925-2B95-04AE-8134A5DE0FFB}"/>
              </a:ext>
            </a:extLst>
          </p:cNvPr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09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LIVE DEMO</a:t>
            </a:r>
            <a:endParaRPr lang="en-US" sz="1150"/>
          </a:p>
        </p:txBody>
      </p:sp>
    </p:spTree>
    <p:extLst>
      <p:ext uri="{BB962C8B-B14F-4D97-AF65-F5344CB8AC3E}">
        <p14:creationId xmlns:p14="http://schemas.microsoft.com/office/powerpoint/2010/main" val="202578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icker Marker"/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Kicker"/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WHAT ACTUALLY LANDED</a:t>
            </a:r>
            <a:endParaRPr lang="en-US" sz="1150"/>
          </a:p>
        </p:txBody>
      </p:sp>
      <p:sp>
        <p:nvSpPr>
          <p:cNvPr id="4" name="Title"/>
          <p:cNvSpPr/>
          <p:nvPr/>
        </p:nvSpPr>
        <p:spPr>
          <a:xfrm>
            <a:off x="685800" y="896112"/>
            <a:ext cx="1082009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400" b="1">
                <a:solidFill>
                  <a:srgbClr val="EAF0F7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What we've managed so far</a:t>
            </a:r>
            <a:endParaRPr lang="en-US" sz="3400" b="1">
              <a:solidFill>
                <a:srgbClr val="EAF0F7"/>
              </a:solidFill>
              <a:latin typeface="Trebuchet MS"/>
            </a:endParaRPr>
          </a:p>
        </p:txBody>
      </p:sp>
      <p:sp>
        <p:nvSpPr>
          <p:cNvPr id="5" name="Bar 1"/>
          <p:cNvSpPr/>
          <p:nvPr/>
        </p:nvSpPr>
        <p:spPr>
          <a:xfrm>
            <a:off x="685800" y="2148840"/>
            <a:ext cx="64008" cy="86868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B1 Head"/>
          <p:cNvSpPr/>
          <p:nvPr/>
        </p:nvSpPr>
        <p:spPr>
          <a:xfrm>
            <a:off x="868680" y="2148840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Officially backed &amp; adopted</a:t>
            </a:r>
            <a:endParaRPr lang="en-US" sz="1600"/>
          </a:p>
        </p:txBody>
      </p:sp>
      <p:sp>
        <p:nvSpPr>
          <p:cNvPr id="7" name="B1 Sub"/>
          <p:cNvSpPr/>
          <p:nvPr/>
        </p:nvSpPr>
        <p:spPr>
          <a:xfrm>
            <a:off x="868680" y="256032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6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a best-effort side project to a supported platform teams build on.</a:t>
            </a:r>
            <a:endParaRPr lang="en-US" sz="1250"/>
          </a:p>
        </p:txBody>
      </p:sp>
      <p:sp>
        <p:nvSpPr>
          <p:cNvPr id="8" name="Bar 2"/>
          <p:cNvSpPr/>
          <p:nvPr/>
        </p:nvSpPr>
        <p:spPr>
          <a:xfrm>
            <a:off x="685800" y="3413760"/>
            <a:ext cx="64008" cy="868680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B2 Head"/>
          <p:cNvSpPr/>
          <p:nvPr/>
        </p:nvSpPr>
        <p:spPr>
          <a:xfrm>
            <a:off x="868680" y="3413760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Adoption &amp; KPIs keep climbing</a:t>
            </a:r>
            <a:endParaRPr lang="en-US" sz="1600"/>
          </a:p>
        </p:txBody>
      </p:sp>
      <p:sp>
        <p:nvSpPr>
          <p:cNvPr id="10" name="B2 Sub"/>
          <p:cNvSpPr/>
          <p:nvPr/>
        </p:nvSpPr>
        <p:spPr>
          <a:xfrm>
            <a:off x="868680" y="382524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6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Downloads, installs and primitives climb every month  -  a slope, not a launch spike.</a:t>
            </a:r>
            <a:endParaRPr lang="en-US" sz="1250"/>
          </a:p>
        </p:txBody>
      </p:sp>
      <p:sp>
        <p:nvSpPr>
          <p:cNvPr id="11" name="Bar 3"/>
          <p:cNvSpPr/>
          <p:nvPr/>
        </p:nvSpPr>
        <p:spPr>
          <a:xfrm>
            <a:off x="685800" y="4678680"/>
            <a:ext cx="64008" cy="868680"/>
          </a:xfrm>
          <a:prstGeom prst="rect">
            <a:avLst/>
          </a:prstGeom>
          <a:solidFill>
            <a:srgbClr val="E862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B3 Head"/>
          <p:cNvSpPr/>
          <p:nvPr/>
        </p:nvSpPr>
        <p:spPr>
          <a:xfrm>
            <a:off x="868680" y="4678680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Company knowledge is converging</a:t>
            </a:r>
            <a:endParaRPr lang="en-US" sz="1600"/>
          </a:p>
        </p:txBody>
      </p:sp>
      <p:sp>
        <p:nvSpPr>
          <p:cNvPr id="13" name="B3 Sub"/>
          <p:cNvSpPr/>
          <p:nvPr/>
        </p:nvSpPr>
        <p:spPr>
          <a:xfrm>
            <a:off x="868680" y="509016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6000"/>
              </a:lnSpc>
            </a:pPr>
            <a:r>
              <a:rPr lang="en-US" sz="1250">
                <a:solidFill>
                  <a:srgbClr val="9FB1C8"/>
                </a:solidFill>
                <a:latin typeface="Calibri"/>
                <a:ea typeface="Calibri"/>
                <a:cs typeface="Calibri"/>
              </a:rPr>
              <a:t>Scattered prompts becoming shared, discoverable assets. </a:t>
            </a:r>
            <a:endParaRPr lang="en-US" sz="12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6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/>
                <a:ea typeface="Calibri"/>
                <a:cs typeface="Calibri"/>
              </a:rPr>
              <a:t>Not complete  -  but pointed the right way.</a:t>
            </a:r>
            <a:endParaRPr lang="en-US" sz="1250">
              <a:latin typeface="Calibri"/>
              <a:ea typeface="Calibri"/>
              <a:cs typeface="Calibri"/>
            </a:endParaRPr>
          </a:p>
        </p:txBody>
      </p:sp>
      <p:pic>
        <p:nvPicPr>
          <p:cNvPr id="14" name="Growth Chart" descr="Small-multiples panels: bundle downloads 809 to 3895, extension installs 1308 to 2322, primitives 153 to 702, bundles 30 to 105, sources 15 to 40, March to July 20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000" y="2210000"/>
            <a:ext cx="5706200" cy="33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81700-7D08-849E-D3AA-19E25B02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21">
            <a:extLst>
              <a:ext uri="{FF2B5EF4-FFF2-40B4-BE49-F238E27FC236}">
                <a16:creationId xmlns:a16="http://schemas.microsoft.com/office/drawing/2014/main" id="{5AD5CAC5-29A0-D8FF-4D74-E9526BF48D8A}"/>
              </a:ext>
            </a:extLst>
          </p:cNvPr>
          <p:cNvSpPr txBox="1"/>
          <p:nvPr/>
        </p:nvSpPr>
        <p:spPr>
          <a:xfrm>
            <a:off x="681518" y="959757"/>
            <a:ext cx="7680960" cy="502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3000" b="1" i="0">
                <a:solidFill>
                  <a:srgbClr val="EAF0F7"/>
                </a:solidFill>
                <a:latin typeface="Aptos"/>
              </a:rPr>
              <a:t>From extension to AI engineering platform</a:t>
            </a:r>
          </a:p>
        </p:txBody>
      </p:sp>
      <p:sp>
        <p:nvSpPr>
          <p:cNvPr id="109" name="TextBox 22">
            <a:extLst>
              <a:ext uri="{FF2B5EF4-FFF2-40B4-BE49-F238E27FC236}">
                <a16:creationId xmlns:a16="http://schemas.microsoft.com/office/drawing/2014/main" id="{568D2C96-7CEC-F7E6-A780-30D3986E9DDD}"/>
              </a:ext>
            </a:extLst>
          </p:cNvPr>
          <p:cNvSpPr txBox="1"/>
          <p:nvPr/>
        </p:nvSpPr>
        <p:spPr>
          <a:xfrm>
            <a:off x="681518" y="1471821"/>
            <a:ext cx="60350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600" b="0" i="1">
                <a:solidFill>
                  <a:srgbClr val="EFA13C"/>
                </a:solidFill>
                <a:latin typeface="Aptos"/>
              </a:rPr>
              <a:t>Same assets. More tools. Stronger lifecycle.</a:t>
            </a:r>
          </a:p>
        </p:txBody>
      </p:sp>
      <p:cxnSp>
        <p:nvCxnSpPr>
          <p:cNvPr id="110" name="Connector 23">
            <a:extLst>
              <a:ext uri="{FF2B5EF4-FFF2-40B4-BE49-F238E27FC236}">
                <a16:creationId xmlns:a16="http://schemas.microsoft.com/office/drawing/2014/main" id="{B03207C3-8307-67F6-2236-46880F4D8595}"/>
              </a:ext>
            </a:extLst>
          </p:cNvPr>
          <p:cNvCxnSpPr/>
          <p:nvPr/>
        </p:nvCxnSpPr>
        <p:spPr>
          <a:xfrm>
            <a:off x="1400556" y="3629805"/>
            <a:ext cx="9784080" cy="0"/>
          </a:xfrm>
          <a:prstGeom prst="line">
            <a:avLst/>
          </a:prstGeom>
          <a:ln w="38100">
            <a:solidFill>
              <a:srgbClr val="213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B0349B79-909B-F363-3BA6-611DF5B0B9D0}"/>
              </a:ext>
            </a:extLst>
          </p:cNvPr>
          <p:cNvSpPr/>
          <p:nvPr/>
        </p:nvSpPr>
        <p:spPr>
          <a:xfrm>
            <a:off x="11043321" y="3520077"/>
            <a:ext cx="320040" cy="219456"/>
          </a:xfrm>
          <a:prstGeom prst="rtTriangle">
            <a:avLst/>
          </a:prstGeom>
          <a:solidFill>
            <a:srgbClr val="213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CAF5DC0-B190-F774-75D2-F51AC30ACC60}"/>
              </a:ext>
            </a:extLst>
          </p:cNvPr>
          <p:cNvSpPr/>
          <p:nvPr/>
        </p:nvSpPr>
        <p:spPr>
          <a:xfrm>
            <a:off x="2177796" y="3410349"/>
            <a:ext cx="438912" cy="438912"/>
          </a:xfrm>
          <a:prstGeom prst="ellipse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888D5226-4E0B-0E0D-E37A-467C804E77B8}"/>
              </a:ext>
            </a:extLst>
          </p:cNvPr>
          <p:cNvSpPr/>
          <p:nvPr/>
        </p:nvSpPr>
        <p:spPr>
          <a:xfrm>
            <a:off x="1217676" y="2075324"/>
            <a:ext cx="2697480" cy="3474720"/>
          </a:xfrm>
          <a:prstGeom prst="roundRect">
            <a:avLst/>
          </a:prstGeom>
          <a:solidFill>
            <a:srgbClr val="101C2E"/>
          </a:solidFill>
          <a:ln w="13970">
            <a:solidFill>
              <a:srgbClr val="2134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33F9AD0-5FCE-229B-AB46-33BD2A5C0672}"/>
              </a:ext>
            </a:extLst>
          </p:cNvPr>
          <p:cNvSpPr/>
          <p:nvPr/>
        </p:nvSpPr>
        <p:spPr>
          <a:xfrm>
            <a:off x="1217676" y="2075324"/>
            <a:ext cx="2697480" cy="73152"/>
          </a:xfrm>
          <a:prstGeom prst="rect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5" name="TextBox 28">
            <a:extLst>
              <a:ext uri="{FF2B5EF4-FFF2-40B4-BE49-F238E27FC236}">
                <a16:creationId xmlns:a16="http://schemas.microsoft.com/office/drawing/2014/main" id="{0D077A4B-D912-420C-716F-5322052A4AEF}"/>
              </a:ext>
            </a:extLst>
          </p:cNvPr>
          <p:cNvSpPr txBox="1"/>
          <p:nvPr/>
        </p:nvSpPr>
        <p:spPr>
          <a:xfrm>
            <a:off x="1418844" y="2285636"/>
            <a:ext cx="8229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100" b="1" i="0">
                <a:solidFill>
                  <a:srgbClr val="EFA13C"/>
                </a:solidFill>
                <a:latin typeface="Aptos"/>
              </a:rPr>
              <a:t>NOW</a:t>
            </a:r>
          </a:p>
        </p:txBody>
      </p:sp>
      <p:sp>
        <p:nvSpPr>
          <p:cNvPr id="116" name="TextBox 29">
            <a:extLst>
              <a:ext uri="{FF2B5EF4-FFF2-40B4-BE49-F238E27FC236}">
                <a16:creationId xmlns:a16="http://schemas.microsoft.com/office/drawing/2014/main" id="{D7AEE50E-9B61-CF20-4C61-F1D67656E0BC}"/>
              </a:ext>
            </a:extLst>
          </p:cNvPr>
          <p:cNvSpPr txBox="1"/>
          <p:nvPr/>
        </p:nvSpPr>
        <p:spPr>
          <a:xfrm>
            <a:off x="1418844" y="2578245"/>
            <a:ext cx="2240280" cy="548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900" b="1" i="0">
                <a:solidFill>
                  <a:srgbClr val="EAF0F7"/>
                </a:solidFill>
                <a:latin typeface="Aptos"/>
              </a:rPr>
              <a:t>Shared catalog in the IDE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E77F8D10-680A-09EA-6E1E-9CC4BD4CC1AD}"/>
              </a:ext>
            </a:extLst>
          </p:cNvPr>
          <p:cNvSpPr/>
          <p:nvPr/>
        </p:nvSpPr>
        <p:spPr>
          <a:xfrm>
            <a:off x="1418844" y="3858405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9DD6FCF-F8BD-CE1A-F7CE-F017AFE11E61}"/>
              </a:ext>
            </a:extLst>
          </p:cNvPr>
          <p:cNvSpPr/>
          <p:nvPr/>
        </p:nvSpPr>
        <p:spPr>
          <a:xfrm>
            <a:off x="1501140" y="3949844"/>
            <a:ext cx="201168" cy="146304"/>
          </a:xfrm>
          <a:prstGeom prst="rect">
            <a:avLst/>
          </a:prstGeom>
          <a:noFill/>
          <a:ln w="1270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19" name="Connector 32">
            <a:extLst>
              <a:ext uri="{FF2B5EF4-FFF2-40B4-BE49-F238E27FC236}">
                <a16:creationId xmlns:a16="http://schemas.microsoft.com/office/drawing/2014/main" id="{2B600119-CFFD-DA6A-2431-EF2183DC5975}"/>
              </a:ext>
            </a:extLst>
          </p:cNvPr>
          <p:cNvCxnSpPr/>
          <p:nvPr/>
        </p:nvCxnSpPr>
        <p:spPr>
          <a:xfrm>
            <a:off x="1583436" y="4105292"/>
            <a:ext cx="36576" cy="54865"/>
          </a:xfrm>
          <a:prstGeom prst="line">
            <a:avLst/>
          </a:prstGeom>
          <a:ln w="12700">
            <a:solidFill>
              <a:srgbClr val="EFA1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 33">
            <a:extLst>
              <a:ext uri="{FF2B5EF4-FFF2-40B4-BE49-F238E27FC236}">
                <a16:creationId xmlns:a16="http://schemas.microsoft.com/office/drawing/2014/main" id="{ACCC7492-3457-71F3-5114-65BED83F88BB}"/>
              </a:ext>
            </a:extLst>
          </p:cNvPr>
          <p:cNvCxnSpPr/>
          <p:nvPr/>
        </p:nvCxnSpPr>
        <p:spPr>
          <a:xfrm>
            <a:off x="1537716" y="4160157"/>
            <a:ext cx="137160" cy="0"/>
          </a:xfrm>
          <a:prstGeom prst="line">
            <a:avLst/>
          </a:prstGeom>
          <a:ln w="12700">
            <a:solidFill>
              <a:srgbClr val="EFA1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34">
            <a:extLst>
              <a:ext uri="{FF2B5EF4-FFF2-40B4-BE49-F238E27FC236}">
                <a16:creationId xmlns:a16="http://schemas.microsoft.com/office/drawing/2014/main" id="{418B5A3B-4FAB-6CCC-2A12-CE4D4DA57C85}"/>
              </a:ext>
            </a:extLst>
          </p:cNvPr>
          <p:cNvSpPr txBox="1"/>
          <p:nvPr/>
        </p:nvSpPr>
        <p:spPr>
          <a:xfrm>
            <a:off x="1912620" y="3949844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300" b="0" i="0">
                <a:solidFill>
                  <a:srgbClr val="9FB1C8"/>
                </a:solidFill>
                <a:latin typeface="Aptos"/>
              </a:rPr>
              <a:t>VS Code extension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1BFAE3B7-405A-B61B-5585-AA945C202369}"/>
              </a:ext>
            </a:extLst>
          </p:cNvPr>
          <p:cNvSpPr/>
          <p:nvPr/>
        </p:nvSpPr>
        <p:spPr>
          <a:xfrm>
            <a:off x="1418844" y="4333892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7E620AC-BC1E-1829-BD0D-DDBFF75942A1}"/>
              </a:ext>
            </a:extLst>
          </p:cNvPr>
          <p:cNvSpPr/>
          <p:nvPr/>
        </p:nvSpPr>
        <p:spPr>
          <a:xfrm>
            <a:off x="1510284" y="4434477"/>
            <a:ext cx="182880" cy="64008"/>
          </a:xfrm>
          <a:prstGeom prst="ellipse">
            <a:avLst/>
          </a:prstGeom>
          <a:noFill/>
          <a:ln w="1270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00F1A9C-4977-F6EC-EE99-EB3380D341C1}"/>
              </a:ext>
            </a:extLst>
          </p:cNvPr>
          <p:cNvSpPr/>
          <p:nvPr/>
        </p:nvSpPr>
        <p:spPr>
          <a:xfrm>
            <a:off x="1510284" y="4498484"/>
            <a:ext cx="182880" cy="64008"/>
          </a:xfrm>
          <a:prstGeom prst="ellipse">
            <a:avLst/>
          </a:prstGeom>
          <a:noFill/>
          <a:ln w="1270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98509C5-4C9B-F2AD-979C-F4441B2D9A47}"/>
              </a:ext>
            </a:extLst>
          </p:cNvPr>
          <p:cNvSpPr/>
          <p:nvPr/>
        </p:nvSpPr>
        <p:spPr>
          <a:xfrm>
            <a:off x="1510284" y="4562493"/>
            <a:ext cx="182880" cy="64008"/>
          </a:xfrm>
          <a:prstGeom prst="ellipse">
            <a:avLst/>
          </a:prstGeom>
          <a:noFill/>
          <a:ln w="1270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26" name="Connector 39">
            <a:extLst>
              <a:ext uri="{FF2B5EF4-FFF2-40B4-BE49-F238E27FC236}">
                <a16:creationId xmlns:a16="http://schemas.microsoft.com/office/drawing/2014/main" id="{D606A510-F678-B515-A3E1-2F4550FABC29}"/>
              </a:ext>
            </a:extLst>
          </p:cNvPr>
          <p:cNvCxnSpPr/>
          <p:nvPr/>
        </p:nvCxnSpPr>
        <p:spPr>
          <a:xfrm>
            <a:off x="1510284" y="4466480"/>
            <a:ext cx="0" cy="128017"/>
          </a:xfrm>
          <a:prstGeom prst="line">
            <a:avLst/>
          </a:prstGeom>
          <a:ln w="12700">
            <a:solidFill>
              <a:srgbClr val="EFA1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 40">
            <a:extLst>
              <a:ext uri="{FF2B5EF4-FFF2-40B4-BE49-F238E27FC236}">
                <a16:creationId xmlns:a16="http://schemas.microsoft.com/office/drawing/2014/main" id="{AB86C772-1892-6E5C-732C-A5FBBC682D98}"/>
              </a:ext>
            </a:extLst>
          </p:cNvPr>
          <p:cNvCxnSpPr/>
          <p:nvPr/>
        </p:nvCxnSpPr>
        <p:spPr>
          <a:xfrm>
            <a:off x="1693164" y="4466480"/>
            <a:ext cx="0" cy="128017"/>
          </a:xfrm>
          <a:prstGeom prst="line">
            <a:avLst/>
          </a:prstGeom>
          <a:ln w="12700">
            <a:solidFill>
              <a:srgbClr val="EFA1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41">
            <a:extLst>
              <a:ext uri="{FF2B5EF4-FFF2-40B4-BE49-F238E27FC236}">
                <a16:creationId xmlns:a16="http://schemas.microsoft.com/office/drawing/2014/main" id="{4901F3AB-9721-2683-4730-5651E538B153}"/>
              </a:ext>
            </a:extLst>
          </p:cNvPr>
          <p:cNvSpPr txBox="1"/>
          <p:nvPr/>
        </p:nvSpPr>
        <p:spPr>
          <a:xfrm>
            <a:off x="1912620" y="4425332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300" b="0" i="0">
                <a:solidFill>
                  <a:srgbClr val="9FB1C8"/>
                </a:solidFill>
                <a:latin typeface="Aptos"/>
              </a:rPr>
              <a:t>Sources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154C905C-9294-F82F-1BEE-7D122BF890A1}"/>
              </a:ext>
            </a:extLst>
          </p:cNvPr>
          <p:cNvSpPr/>
          <p:nvPr/>
        </p:nvSpPr>
        <p:spPr>
          <a:xfrm>
            <a:off x="1418844" y="4809380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DC0A70F-EA78-4055-3C5C-37D9FCC4005E}"/>
              </a:ext>
            </a:extLst>
          </p:cNvPr>
          <p:cNvSpPr/>
          <p:nvPr/>
        </p:nvSpPr>
        <p:spPr>
          <a:xfrm>
            <a:off x="1560576" y="4891676"/>
            <a:ext cx="82296" cy="82296"/>
          </a:xfrm>
          <a:prstGeom prst="ellipse">
            <a:avLst/>
          </a:prstGeom>
          <a:noFill/>
          <a:ln w="1270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007FC8D8-4156-83B0-CF17-4114FAA4347D}"/>
              </a:ext>
            </a:extLst>
          </p:cNvPr>
          <p:cNvSpPr/>
          <p:nvPr/>
        </p:nvSpPr>
        <p:spPr>
          <a:xfrm>
            <a:off x="1528572" y="5001404"/>
            <a:ext cx="146304" cy="100584"/>
          </a:xfrm>
          <a:prstGeom prst="roundRect">
            <a:avLst/>
          </a:prstGeom>
          <a:noFill/>
          <a:ln w="1270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2" name="TextBox 45">
            <a:extLst>
              <a:ext uri="{FF2B5EF4-FFF2-40B4-BE49-F238E27FC236}">
                <a16:creationId xmlns:a16="http://schemas.microsoft.com/office/drawing/2014/main" id="{4EE0CCB5-EFD9-95FA-36B6-52E502C2FCB9}"/>
              </a:ext>
            </a:extLst>
          </p:cNvPr>
          <p:cNvSpPr txBox="1"/>
          <p:nvPr/>
        </p:nvSpPr>
        <p:spPr>
          <a:xfrm>
            <a:off x="1912620" y="4900820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300" b="0" i="0">
                <a:solidFill>
                  <a:srgbClr val="9FB1C8"/>
                </a:solidFill>
                <a:latin typeface="Aptos"/>
              </a:rPr>
              <a:t>Profiles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0CA533A-A132-015A-4B8A-E1D2093B1CCB}"/>
              </a:ext>
            </a:extLst>
          </p:cNvPr>
          <p:cNvSpPr/>
          <p:nvPr/>
        </p:nvSpPr>
        <p:spPr>
          <a:xfrm>
            <a:off x="5579363" y="3410349"/>
            <a:ext cx="438912" cy="438912"/>
          </a:xfrm>
          <a:prstGeom prst="ellipse">
            <a:avLst/>
          </a:prstGeom>
          <a:solidFill>
            <a:srgbClr val="1FB6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BAF8FC6-E929-ACC8-79F3-566F67CE4432}"/>
              </a:ext>
            </a:extLst>
          </p:cNvPr>
          <p:cNvSpPr/>
          <p:nvPr/>
        </p:nvSpPr>
        <p:spPr>
          <a:xfrm>
            <a:off x="4619244" y="2075324"/>
            <a:ext cx="2697480" cy="3474720"/>
          </a:xfrm>
          <a:prstGeom prst="roundRect">
            <a:avLst/>
          </a:prstGeom>
          <a:solidFill>
            <a:srgbClr val="101C2E"/>
          </a:solidFill>
          <a:ln w="13970">
            <a:solidFill>
              <a:srgbClr val="2134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E80208-5014-8C63-F177-D157B0F06C1A}"/>
              </a:ext>
            </a:extLst>
          </p:cNvPr>
          <p:cNvSpPr/>
          <p:nvPr/>
        </p:nvSpPr>
        <p:spPr>
          <a:xfrm>
            <a:off x="4619244" y="2075324"/>
            <a:ext cx="2697480" cy="73152"/>
          </a:xfrm>
          <a:prstGeom prst="rect">
            <a:avLst/>
          </a:prstGeom>
          <a:solidFill>
            <a:srgbClr val="1FB6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6" name="TextBox 49">
            <a:extLst>
              <a:ext uri="{FF2B5EF4-FFF2-40B4-BE49-F238E27FC236}">
                <a16:creationId xmlns:a16="http://schemas.microsoft.com/office/drawing/2014/main" id="{07EC0154-E5D3-B227-62AD-2F468563D7D3}"/>
              </a:ext>
            </a:extLst>
          </p:cNvPr>
          <p:cNvSpPr txBox="1"/>
          <p:nvPr/>
        </p:nvSpPr>
        <p:spPr>
          <a:xfrm>
            <a:off x="4820411" y="2285636"/>
            <a:ext cx="8229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100" b="1" i="0">
                <a:solidFill>
                  <a:srgbClr val="1FB6A6"/>
                </a:solidFill>
                <a:latin typeface="Aptos"/>
              </a:rPr>
              <a:t>NEXT</a:t>
            </a:r>
          </a:p>
        </p:txBody>
      </p:sp>
      <p:sp>
        <p:nvSpPr>
          <p:cNvPr id="137" name="TextBox 50">
            <a:extLst>
              <a:ext uri="{FF2B5EF4-FFF2-40B4-BE49-F238E27FC236}">
                <a16:creationId xmlns:a16="http://schemas.microsoft.com/office/drawing/2014/main" id="{91BF1BA6-4CC6-8862-D3EF-894A0FCBB3EB}"/>
              </a:ext>
            </a:extLst>
          </p:cNvPr>
          <p:cNvSpPr txBox="1"/>
          <p:nvPr/>
        </p:nvSpPr>
        <p:spPr>
          <a:xfrm>
            <a:off x="4820411" y="2578245"/>
            <a:ext cx="2240280" cy="548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900" b="1" i="0">
                <a:solidFill>
                  <a:srgbClr val="EAF0F7"/>
                </a:solidFill>
                <a:latin typeface="Aptos"/>
              </a:rPr>
              <a:t>Same assets across tools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E23638AB-B315-CAAA-11C9-0B8CF81F5A7F}"/>
              </a:ext>
            </a:extLst>
          </p:cNvPr>
          <p:cNvSpPr/>
          <p:nvPr/>
        </p:nvSpPr>
        <p:spPr>
          <a:xfrm>
            <a:off x="4820411" y="3858405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1FB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00AB2F0-9151-1D89-59FE-F186D1A523E4}"/>
              </a:ext>
            </a:extLst>
          </p:cNvPr>
          <p:cNvSpPr/>
          <p:nvPr/>
        </p:nvSpPr>
        <p:spPr>
          <a:xfrm>
            <a:off x="4893563" y="3949844"/>
            <a:ext cx="219456" cy="182880"/>
          </a:xfrm>
          <a:prstGeom prst="rect">
            <a:avLst/>
          </a:prstGeom>
          <a:noFill/>
          <a:ln w="12700">
            <a:solidFill>
              <a:srgbClr val="1FB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id="{18214CE6-5C95-1C0A-70DF-71E769361F09}"/>
              </a:ext>
            </a:extLst>
          </p:cNvPr>
          <p:cNvSpPr txBox="1"/>
          <p:nvPr/>
        </p:nvSpPr>
        <p:spPr>
          <a:xfrm>
            <a:off x="4930139" y="3995565"/>
            <a:ext cx="164592" cy="822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b="1" i="0">
                <a:solidFill>
                  <a:srgbClr val="1FB6A6"/>
                </a:solidFill>
                <a:latin typeface="Aptos Mono"/>
              </a:rPr>
              <a:t>&gt;_</a:t>
            </a:r>
          </a:p>
        </p:txBody>
      </p:sp>
      <p:sp>
        <p:nvSpPr>
          <p:cNvPr id="141" name="TextBox 54">
            <a:extLst>
              <a:ext uri="{FF2B5EF4-FFF2-40B4-BE49-F238E27FC236}">
                <a16:creationId xmlns:a16="http://schemas.microsoft.com/office/drawing/2014/main" id="{C0AC5DC4-395B-A554-8DA0-6435CED4ADD1}"/>
              </a:ext>
            </a:extLst>
          </p:cNvPr>
          <p:cNvSpPr txBox="1"/>
          <p:nvPr/>
        </p:nvSpPr>
        <p:spPr>
          <a:xfrm>
            <a:off x="5314187" y="3949844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300" b="0" i="0">
                <a:solidFill>
                  <a:srgbClr val="9FB1C8"/>
                </a:solidFill>
                <a:latin typeface="Aptos"/>
              </a:rPr>
              <a:t>CLI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148217FD-CA06-A917-2EA5-DC1F13523645}"/>
              </a:ext>
            </a:extLst>
          </p:cNvPr>
          <p:cNvSpPr/>
          <p:nvPr/>
        </p:nvSpPr>
        <p:spPr>
          <a:xfrm>
            <a:off x="4820411" y="4333892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1FB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15DD460-2860-0D11-75BE-D705AB739A91}"/>
              </a:ext>
            </a:extLst>
          </p:cNvPr>
          <p:cNvSpPr/>
          <p:nvPr/>
        </p:nvSpPr>
        <p:spPr>
          <a:xfrm>
            <a:off x="4948427" y="4416188"/>
            <a:ext cx="164592" cy="137160"/>
          </a:xfrm>
          <a:prstGeom prst="rect">
            <a:avLst/>
          </a:prstGeom>
          <a:noFill/>
          <a:ln w="12700">
            <a:solidFill>
              <a:srgbClr val="1FB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58A5D34-FB51-BB8E-D809-3AF31533F1E0}"/>
              </a:ext>
            </a:extLst>
          </p:cNvPr>
          <p:cNvSpPr/>
          <p:nvPr/>
        </p:nvSpPr>
        <p:spPr>
          <a:xfrm>
            <a:off x="4893563" y="4489341"/>
            <a:ext cx="164592" cy="137160"/>
          </a:xfrm>
          <a:prstGeom prst="rect">
            <a:avLst/>
          </a:prstGeom>
          <a:noFill/>
          <a:ln w="12700">
            <a:solidFill>
              <a:srgbClr val="1FB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5" name="TextBox 58">
            <a:extLst>
              <a:ext uri="{FF2B5EF4-FFF2-40B4-BE49-F238E27FC236}">
                <a16:creationId xmlns:a16="http://schemas.microsoft.com/office/drawing/2014/main" id="{BA9C2AAD-5315-C291-7476-E82C6B9D60A4}"/>
              </a:ext>
            </a:extLst>
          </p:cNvPr>
          <p:cNvSpPr txBox="1"/>
          <p:nvPr/>
        </p:nvSpPr>
        <p:spPr>
          <a:xfrm>
            <a:off x="5314187" y="4425332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300" b="0" i="0">
                <a:solidFill>
                  <a:srgbClr val="9FB1C8"/>
                </a:solidFill>
                <a:latin typeface="Aptos"/>
              </a:rPr>
              <a:t>Cross-IDE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7057F6E5-BC30-EAA6-ED41-474CB05D7361}"/>
              </a:ext>
            </a:extLst>
          </p:cNvPr>
          <p:cNvSpPr/>
          <p:nvPr/>
        </p:nvSpPr>
        <p:spPr>
          <a:xfrm>
            <a:off x="4820411" y="4809380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1FB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584961C8-4660-1490-05A2-91D5779AED70}"/>
              </a:ext>
            </a:extLst>
          </p:cNvPr>
          <p:cNvSpPr/>
          <p:nvPr/>
        </p:nvSpPr>
        <p:spPr>
          <a:xfrm>
            <a:off x="4930139" y="4955684"/>
            <a:ext cx="146304" cy="91440"/>
          </a:xfrm>
          <a:prstGeom prst="roundRect">
            <a:avLst/>
          </a:prstGeom>
          <a:noFill/>
          <a:ln w="12700">
            <a:solidFill>
              <a:srgbClr val="1FB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48" name="Connector 61">
            <a:extLst>
              <a:ext uri="{FF2B5EF4-FFF2-40B4-BE49-F238E27FC236}">
                <a16:creationId xmlns:a16="http://schemas.microsoft.com/office/drawing/2014/main" id="{59DA3660-EB38-2DBB-818F-EB1C03F5DBA5}"/>
              </a:ext>
            </a:extLst>
          </p:cNvPr>
          <p:cNvCxnSpPr/>
          <p:nvPr/>
        </p:nvCxnSpPr>
        <p:spPr>
          <a:xfrm>
            <a:off x="4966715" y="4919108"/>
            <a:ext cx="0" cy="36576"/>
          </a:xfrm>
          <a:prstGeom prst="line">
            <a:avLst/>
          </a:prstGeom>
          <a:ln w="12700">
            <a:solidFill>
              <a:srgbClr val="1FB6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 62">
            <a:extLst>
              <a:ext uri="{FF2B5EF4-FFF2-40B4-BE49-F238E27FC236}">
                <a16:creationId xmlns:a16="http://schemas.microsoft.com/office/drawing/2014/main" id="{FEEF76E8-1FD5-D9A6-A24A-588DE76893D1}"/>
              </a:ext>
            </a:extLst>
          </p:cNvPr>
          <p:cNvCxnSpPr/>
          <p:nvPr/>
        </p:nvCxnSpPr>
        <p:spPr>
          <a:xfrm>
            <a:off x="5039868" y="4919108"/>
            <a:ext cx="0" cy="36576"/>
          </a:xfrm>
          <a:prstGeom prst="line">
            <a:avLst/>
          </a:prstGeom>
          <a:ln w="12700">
            <a:solidFill>
              <a:srgbClr val="1FB6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nector 63">
            <a:extLst>
              <a:ext uri="{FF2B5EF4-FFF2-40B4-BE49-F238E27FC236}">
                <a16:creationId xmlns:a16="http://schemas.microsoft.com/office/drawing/2014/main" id="{470D5F59-DB98-7377-FE5E-7FF3BD1E36BB}"/>
              </a:ext>
            </a:extLst>
          </p:cNvPr>
          <p:cNvCxnSpPr/>
          <p:nvPr/>
        </p:nvCxnSpPr>
        <p:spPr>
          <a:xfrm>
            <a:off x="5003292" y="5047124"/>
            <a:ext cx="0" cy="54864"/>
          </a:xfrm>
          <a:prstGeom prst="line">
            <a:avLst/>
          </a:prstGeom>
          <a:ln w="12700">
            <a:solidFill>
              <a:srgbClr val="1FB6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64">
            <a:extLst>
              <a:ext uri="{FF2B5EF4-FFF2-40B4-BE49-F238E27FC236}">
                <a16:creationId xmlns:a16="http://schemas.microsoft.com/office/drawing/2014/main" id="{ADEB94A3-F524-A191-B4BB-1857DD4438D4}"/>
              </a:ext>
            </a:extLst>
          </p:cNvPr>
          <p:cNvSpPr txBox="1"/>
          <p:nvPr/>
        </p:nvSpPr>
        <p:spPr>
          <a:xfrm>
            <a:off x="5314187" y="4900820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300" b="0" i="0">
                <a:solidFill>
                  <a:srgbClr val="9FB1C8"/>
                </a:solidFill>
                <a:latin typeface="Aptos"/>
              </a:rPr>
              <a:t>Hooks &amp; plugins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CA9C362-4723-ABF9-74C5-26FFF4E84656}"/>
              </a:ext>
            </a:extLst>
          </p:cNvPr>
          <p:cNvSpPr/>
          <p:nvPr/>
        </p:nvSpPr>
        <p:spPr>
          <a:xfrm>
            <a:off x="8990076" y="3410349"/>
            <a:ext cx="438912" cy="438912"/>
          </a:xfrm>
          <a:prstGeom prst="ellipse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F641CC74-7BCE-92BE-8F5E-8C14C61A9BEC}"/>
              </a:ext>
            </a:extLst>
          </p:cNvPr>
          <p:cNvSpPr/>
          <p:nvPr/>
        </p:nvSpPr>
        <p:spPr>
          <a:xfrm>
            <a:off x="8029956" y="2075324"/>
            <a:ext cx="2697480" cy="3474720"/>
          </a:xfrm>
          <a:prstGeom prst="roundRect">
            <a:avLst/>
          </a:prstGeom>
          <a:solidFill>
            <a:srgbClr val="101C2E"/>
          </a:solidFill>
          <a:ln w="13970">
            <a:solidFill>
              <a:srgbClr val="2134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81B9BB4-0FBD-407A-C5F8-995635C496CD}"/>
              </a:ext>
            </a:extLst>
          </p:cNvPr>
          <p:cNvSpPr/>
          <p:nvPr/>
        </p:nvSpPr>
        <p:spPr>
          <a:xfrm>
            <a:off x="8029956" y="2075324"/>
            <a:ext cx="2697480" cy="73152"/>
          </a:xfrm>
          <a:prstGeom prst="rect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5" name="TextBox 68">
            <a:extLst>
              <a:ext uri="{FF2B5EF4-FFF2-40B4-BE49-F238E27FC236}">
                <a16:creationId xmlns:a16="http://schemas.microsoft.com/office/drawing/2014/main" id="{4E5A2504-D4F7-1328-7DEE-7BED81C9E245}"/>
              </a:ext>
            </a:extLst>
          </p:cNvPr>
          <p:cNvSpPr txBox="1"/>
          <p:nvPr/>
        </p:nvSpPr>
        <p:spPr>
          <a:xfrm>
            <a:off x="8231124" y="2285636"/>
            <a:ext cx="8229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100" b="1" i="0">
                <a:solidFill>
                  <a:srgbClr val="EFA13C"/>
                </a:solidFill>
                <a:latin typeface="Aptos"/>
              </a:rPr>
              <a:t>THEN</a:t>
            </a:r>
          </a:p>
        </p:txBody>
      </p:sp>
      <p:sp>
        <p:nvSpPr>
          <p:cNvPr id="156" name="TextBox 69">
            <a:extLst>
              <a:ext uri="{FF2B5EF4-FFF2-40B4-BE49-F238E27FC236}">
                <a16:creationId xmlns:a16="http://schemas.microsoft.com/office/drawing/2014/main" id="{376BE1AC-822B-ABC8-B9A6-848E23328387}"/>
              </a:ext>
            </a:extLst>
          </p:cNvPr>
          <p:cNvSpPr txBox="1"/>
          <p:nvPr/>
        </p:nvSpPr>
        <p:spPr>
          <a:xfrm>
            <a:off x="8231124" y="2578245"/>
            <a:ext cx="2240280" cy="548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900" b="1" i="0">
                <a:solidFill>
                  <a:srgbClr val="EAF0F7"/>
                </a:solidFill>
                <a:latin typeface="Aptos"/>
              </a:rPr>
              <a:t>Lifecycle at scale</a:t>
            </a: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0BCAF0-FB67-579E-42E9-BDA1FBB0EDAC}"/>
              </a:ext>
            </a:extLst>
          </p:cNvPr>
          <p:cNvSpPr/>
          <p:nvPr/>
        </p:nvSpPr>
        <p:spPr>
          <a:xfrm>
            <a:off x="8231124" y="3858405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C096AF8-0E08-FD19-26DB-BFE923158B91}"/>
              </a:ext>
            </a:extLst>
          </p:cNvPr>
          <p:cNvSpPr/>
          <p:nvPr/>
        </p:nvSpPr>
        <p:spPr>
          <a:xfrm>
            <a:off x="8322564" y="3949844"/>
            <a:ext cx="182880" cy="182880"/>
          </a:xfrm>
          <a:prstGeom prst="ellipse">
            <a:avLst/>
          </a:prstGeom>
          <a:noFill/>
          <a:ln w="1270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9" name="TextBox 72">
            <a:extLst>
              <a:ext uri="{FF2B5EF4-FFF2-40B4-BE49-F238E27FC236}">
                <a16:creationId xmlns:a16="http://schemas.microsoft.com/office/drawing/2014/main" id="{1FA7FD78-6B29-A633-4F76-6E8C9C61A44E}"/>
              </a:ext>
            </a:extLst>
          </p:cNvPr>
          <p:cNvSpPr txBox="1"/>
          <p:nvPr/>
        </p:nvSpPr>
        <p:spPr>
          <a:xfrm>
            <a:off x="8354568" y="3963561"/>
            <a:ext cx="137160" cy="1097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200" b="1" i="0">
                <a:solidFill>
                  <a:srgbClr val="EFA13C"/>
                </a:solidFill>
                <a:latin typeface="Aptos"/>
              </a:rPr>
              <a:t>✓</a:t>
            </a:r>
          </a:p>
        </p:txBody>
      </p:sp>
      <p:sp>
        <p:nvSpPr>
          <p:cNvPr id="160" name="TextBox 73">
            <a:extLst>
              <a:ext uri="{FF2B5EF4-FFF2-40B4-BE49-F238E27FC236}">
                <a16:creationId xmlns:a16="http://schemas.microsoft.com/office/drawing/2014/main" id="{9301D53A-D454-4433-C4B4-9584FBCAD3EC}"/>
              </a:ext>
            </a:extLst>
          </p:cNvPr>
          <p:cNvSpPr txBox="1"/>
          <p:nvPr/>
        </p:nvSpPr>
        <p:spPr>
          <a:xfrm>
            <a:off x="8724900" y="3949844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300" b="0" i="0">
                <a:solidFill>
                  <a:srgbClr val="9FB1C8"/>
                </a:solidFill>
                <a:latin typeface="Aptos"/>
              </a:rPr>
              <a:t>Evaluation &amp; regression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14A405B7-1357-6DE0-1C06-18EC2D08101D}"/>
              </a:ext>
            </a:extLst>
          </p:cNvPr>
          <p:cNvSpPr/>
          <p:nvPr/>
        </p:nvSpPr>
        <p:spPr>
          <a:xfrm>
            <a:off x="8231124" y="4333892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16260D80-4B1C-BBAD-72CE-1E7D0FF28FA1}"/>
              </a:ext>
            </a:extLst>
          </p:cNvPr>
          <p:cNvSpPr/>
          <p:nvPr/>
        </p:nvSpPr>
        <p:spPr>
          <a:xfrm>
            <a:off x="8304276" y="4461908"/>
            <a:ext cx="228600" cy="118872"/>
          </a:xfrm>
          <a:prstGeom prst="ellipse">
            <a:avLst/>
          </a:prstGeom>
          <a:noFill/>
          <a:ln w="1270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EC69518-3642-BEBD-CBA1-9C715469568A}"/>
              </a:ext>
            </a:extLst>
          </p:cNvPr>
          <p:cNvSpPr/>
          <p:nvPr/>
        </p:nvSpPr>
        <p:spPr>
          <a:xfrm>
            <a:off x="8395716" y="4498484"/>
            <a:ext cx="45720" cy="45720"/>
          </a:xfrm>
          <a:prstGeom prst="ellipse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4" name="TextBox 77">
            <a:extLst>
              <a:ext uri="{FF2B5EF4-FFF2-40B4-BE49-F238E27FC236}">
                <a16:creationId xmlns:a16="http://schemas.microsoft.com/office/drawing/2014/main" id="{C7651FDA-1203-1FC7-9FB6-94B4DAC126AE}"/>
              </a:ext>
            </a:extLst>
          </p:cNvPr>
          <p:cNvSpPr txBox="1"/>
          <p:nvPr/>
        </p:nvSpPr>
        <p:spPr>
          <a:xfrm>
            <a:off x="8724900" y="4425332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300" b="0" i="0">
                <a:solidFill>
                  <a:srgbClr val="9FB1C8"/>
                </a:solidFill>
                <a:latin typeface="Aptos"/>
              </a:rPr>
              <a:t>Observability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D8F47D26-B2A9-40DB-CB76-EA7931E1AAD9}"/>
              </a:ext>
            </a:extLst>
          </p:cNvPr>
          <p:cNvSpPr/>
          <p:nvPr/>
        </p:nvSpPr>
        <p:spPr>
          <a:xfrm>
            <a:off x="8231124" y="4809380"/>
            <a:ext cx="365760" cy="365760"/>
          </a:xfrm>
          <a:prstGeom prst="roundRect">
            <a:avLst/>
          </a:prstGeom>
          <a:solidFill>
            <a:srgbClr val="15243A"/>
          </a:solidFill>
          <a:ln w="1397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8F1BBC9A-639E-7E3C-5016-24625AD0F122}"/>
              </a:ext>
            </a:extLst>
          </p:cNvPr>
          <p:cNvSpPr/>
          <p:nvPr/>
        </p:nvSpPr>
        <p:spPr>
          <a:xfrm>
            <a:off x="8322564" y="4891676"/>
            <a:ext cx="201168" cy="201168"/>
          </a:xfrm>
          <a:prstGeom prst="arc">
            <a:avLst/>
          </a:prstGeom>
          <a:ln w="15240">
            <a:solidFill>
              <a:srgbClr val="EFA1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7" name="Right Triangle 166">
            <a:extLst>
              <a:ext uri="{FF2B5EF4-FFF2-40B4-BE49-F238E27FC236}">
                <a16:creationId xmlns:a16="http://schemas.microsoft.com/office/drawing/2014/main" id="{F5D9C5EC-3D5C-5E4F-C323-3C980BA3C67A}"/>
              </a:ext>
            </a:extLst>
          </p:cNvPr>
          <p:cNvSpPr/>
          <p:nvPr/>
        </p:nvSpPr>
        <p:spPr>
          <a:xfrm>
            <a:off x="8459724" y="4928252"/>
            <a:ext cx="73152" cy="73152"/>
          </a:xfrm>
          <a:prstGeom prst="rtTriangle">
            <a:avLst/>
          </a:prstGeom>
          <a:solidFill>
            <a:srgbClr val="EFA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8" name="TextBox 81">
            <a:extLst>
              <a:ext uri="{FF2B5EF4-FFF2-40B4-BE49-F238E27FC236}">
                <a16:creationId xmlns:a16="http://schemas.microsoft.com/office/drawing/2014/main" id="{DAA36364-68B0-909F-125F-4E814B468D2B}"/>
              </a:ext>
            </a:extLst>
          </p:cNvPr>
          <p:cNvSpPr txBox="1"/>
          <p:nvPr/>
        </p:nvSpPr>
        <p:spPr>
          <a:xfrm>
            <a:off x="8724900" y="4900820"/>
            <a:ext cx="18288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b="0" i="0">
                <a:solidFill>
                  <a:srgbClr val="9FB1C8"/>
                </a:solidFill>
                <a:latin typeface="Aptos"/>
              </a:rPr>
              <a:t>Renovate-style upgrades</a:t>
            </a:r>
            <a:endParaRPr sz="1300" b="0" i="0">
              <a:solidFill>
                <a:srgbClr val="9FB1C8"/>
              </a:solidFill>
              <a:latin typeface="Aptos"/>
            </a:endParaRPr>
          </a:p>
        </p:txBody>
      </p:sp>
      <p:sp>
        <p:nvSpPr>
          <p:cNvPr id="3" name="Shape 0">
            <a:extLst>
              <a:ext uri="{FF2B5EF4-FFF2-40B4-BE49-F238E27FC236}">
                <a16:creationId xmlns:a16="http://schemas.microsoft.com/office/drawing/2014/main" id="{778D7934-320F-4A33-B559-31CF1378578D}"/>
              </a:ext>
            </a:extLst>
          </p:cNvPr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02EBB8C7-399D-A4DC-667B-6EAD92F8B786}"/>
              </a:ext>
            </a:extLst>
          </p:cNvPr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b="1" kern="0" spc="150">
                <a:solidFill>
                  <a:srgbClr val="EFA13C"/>
                </a:solidFill>
                <a:latin typeface="Consolas"/>
                <a:ea typeface="Consolas" pitchFamily="34" charset="-122"/>
                <a:cs typeface="Consolas" pitchFamily="34" charset="-120"/>
              </a:rPr>
              <a:t>11  </a:t>
            </a:r>
            <a:r>
              <a:rPr lang="en-US" sz="1150" kern="0" spc="150">
                <a:solidFill>
                  <a:srgbClr val="9FB1C8"/>
                </a:solidFill>
                <a:latin typeface="Consolas"/>
                <a:ea typeface="Consolas" pitchFamily="34" charset="-122"/>
                <a:cs typeface="Consolas" pitchFamily="34" charset="-120"/>
              </a:rPr>
              <a:t>· ROADMAP</a:t>
            </a:r>
            <a:endParaRPr lang="en-US" sz="115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852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12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HONEST LEARNINGS</a:t>
            </a:r>
            <a:endParaRPr lang="en-US" sz="1150"/>
          </a:p>
        </p:txBody>
      </p:sp>
      <p:sp>
        <p:nvSpPr>
          <p:cNvPr id="4" name="Text 2"/>
          <p:cNvSpPr/>
          <p:nvPr/>
        </p:nvSpPr>
        <p:spPr>
          <a:xfrm>
            <a:off x="685800" y="896112"/>
            <a:ext cx="1082009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Lessons from building on moving sand</a:t>
            </a:r>
            <a:endParaRPr lang="en-US" sz="3400"/>
          </a:p>
        </p:txBody>
      </p:sp>
      <p:sp>
        <p:nvSpPr>
          <p:cNvPr id="5" name="Shape 3"/>
          <p:cNvSpPr/>
          <p:nvPr/>
        </p:nvSpPr>
        <p:spPr>
          <a:xfrm>
            <a:off x="685800" y="2194560"/>
            <a:ext cx="5285232" cy="123444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685800" y="2194560"/>
            <a:ext cx="64008" cy="123444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60120" y="235915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01</a:t>
            </a:r>
            <a:endParaRPr lang="en-US" sz="3400"/>
          </a:p>
        </p:txBody>
      </p:sp>
      <p:sp>
        <p:nvSpPr>
          <p:cNvPr id="10" name="Shape 8"/>
          <p:cNvSpPr/>
          <p:nvPr/>
        </p:nvSpPr>
        <p:spPr>
          <a:xfrm>
            <a:off x="6309360" y="2194560"/>
            <a:ext cx="5285232" cy="123444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6309360" y="2194560"/>
            <a:ext cx="64008" cy="1234440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583680" y="235915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1FB6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04</a:t>
            </a:r>
            <a:endParaRPr lang="en-US" sz="3400"/>
          </a:p>
        </p:txBody>
      </p:sp>
      <p:sp>
        <p:nvSpPr>
          <p:cNvPr id="13" name="Text 11"/>
          <p:cNvSpPr/>
          <p:nvPr/>
        </p:nvSpPr>
        <p:spPr>
          <a:xfrm>
            <a:off x="7452360" y="2377440"/>
            <a:ext cx="395935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Community buy-in arrives before backing</a:t>
            </a:r>
            <a:endParaRPr lang="en-US" sz="1500"/>
          </a:p>
        </p:txBody>
      </p:sp>
      <p:sp>
        <p:nvSpPr>
          <p:cNvPr id="14" name="Text 12"/>
          <p:cNvSpPr/>
          <p:nvPr/>
        </p:nvSpPr>
        <p:spPr>
          <a:xfrm>
            <a:off x="7452360" y="2907792"/>
            <a:ext cx="39593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 it as energy, not a governance bypass.</a:t>
            </a:r>
            <a:endParaRPr lang="en-US" sz="1250"/>
          </a:p>
        </p:txBody>
      </p:sp>
      <p:sp>
        <p:nvSpPr>
          <p:cNvPr id="15" name="Shape 13"/>
          <p:cNvSpPr/>
          <p:nvPr/>
        </p:nvSpPr>
        <p:spPr>
          <a:xfrm>
            <a:off x="749808" y="3618019"/>
            <a:ext cx="5285232" cy="123444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85800" y="3611880"/>
            <a:ext cx="64008" cy="123444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960120" y="377647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02</a:t>
            </a:r>
            <a:endParaRPr lang="en-US" sz="3400"/>
          </a:p>
        </p:txBody>
      </p:sp>
      <p:sp>
        <p:nvSpPr>
          <p:cNvPr id="25" name="Shape 23"/>
          <p:cNvSpPr/>
          <p:nvPr/>
        </p:nvSpPr>
        <p:spPr>
          <a:xfrm>
            <a:off x="685800" y="5029200"/>
            <a:ext cx="5285232" cy="123444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685800" y="5029200"/>
            <a:ext cx="64008" cy="123444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960120" y="519379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03</a:t>
            </a:r>
            <a:endParaRPr lang="en-US" sz="3400"/>
          </a:p>
        </p:txBody>
      </p:sp>
      <p:sp>
        <p:nvSpPr>
          <p:cNvPr id="37" name="Shape 8">
            <a:extLst>
              <a:ext uri="{FF2B5EF4-FFF2-40B4-BE49-F238E27FC236}">
                <a16:creationId xmlns:a16="http://schemas.microsoft.com/office/drawing/2014/main" id="{85A7399C-E7A5-1C75-A849-8363DF6E8502}"/>
              </a:ext>
            </a:extLst>
          </p:cNvPr>
          <p:cNvSpPr/>
          <p:nvPr/>
        </p:nvSpPr>
        <p:spPr>
          <a:xfrm>
            <a:off x="6309360" y="3611880"/>
            <a:ext cx="5285232" cy="123444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9">
            <a:extLst>
              <a:ext uri="{FF2B5EF4-FFF2-40B4-BE49-F238E27FC236}">
                <a16:creationId xmlns:a16="http://schemas.microsoft.com/office/drawing/2014/main" id="{74F5BBD5-A0DE-1F10-7C3A-7A4F0F7A20F8}"/>
              </a:ext>
            </a:extLst>
          </p:cNvPr>
          <p:cNvSpPr/>
          <p:nvPr/>
        </p:nvSpPr>
        <p:spPr>
          <a:xfrm>
            <a:off x="6309360" y="3611880"/>
            <a:ext cx="64008" cy="1234440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10">
            <a:extLst>
              <a:ext uri="{FF2B5EF4-FFF2-40B4-BE49-F238E27FC236}">
                <a16:creationId xmlns:a16="http://schemas.microsoft.com/office/drawing/2014/main" id="{55CE93B4-6455-DBD0-BEAE-1679DB066A30}"/>
              </a:ext>
            </a:extLst>
          </p:cNvPr>
          <p:cNvSpPr/>
          <p:nvPr/>
        </p:nvSpPr>
        <p:spPr>
          <a:xfrm>
            <a:off x="6583680" y="377647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1FB6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05</a:t>
            </a:r>
            <a:endParaRPr lang="en-US" sz="3400"/>
          </a:p>
        </p:txBody>
      </p:sp>
      <p:sp>
        <p:nvSpPr>
          <p:cNvPr id="40" name="Text 11">
            <a:extLst>
              <a:ext uri="{FF2B5EF4-FFF2-40B4-BE49-F238E27FC236}">
                <a16:creationId xmlns:a16="http://schemas.microsoft.com/office/drawing/2014/main" id="{5CCE19AC-A39F-79EF-FBBC-557F27FE0759}"/>
              </a:ext>
            </a:extLst>
          </p:cNvPr>
          <p:cNvSpPr/>
          <p:nvPr/>
        </p:nvSpPr>
        <p:spPr>
          <a:xfrm>
            <a:off x="1737360" y="2338539"/>
            <a:ext cx="395935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b="1" dirty="0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AI pace is brutal</a:t>
            </a:r>
            <a:endParaRPr lang="en-US" sz="1500" dirty="0"/>
          </a:p>
        </p:txBody>
      </p:sp>
      <p:sp>
        <p:nvSpPr>
          <p:cNvPr id="41" name="Text 12">
            <a:extLst>
              <a:ext uri="{FF2B5EF4-FFF2-40B4-BE49-F238E27FC236}">
                <a16:creationId xmlns:a16="http://schemas.microsoft.com/office/drawing/2014/main" id="{4CD5D655-D5E3-2484-298B-42F7183F1DFF}"/>
              </a:ext>
            </a:extLst>
          </p:cNvPr>
          <p:cNvSpPr/>
          <p:nvPr/>
        </p:nvSpPr>
        <p:spPr>
          <a:xfrm>
            <a:off x="1783080" y="2854236"/>
            <a:ext cx="39593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FB1C8"/>
                </a:solidFill>
                <a:latin typeface="Calibri"/>
                <a:ea typeface="Calibri"/>
                <a:cs typeface="Calibri"/>
              </a:rPr>
              <a:t>It is ok to be late. Be comfortable with that</a:t>
            </a:r>
            <a:endParaRPr lang="en-US" sz="1250" dirty="0">
              <a:latin typeface="Calibri"/>
              <a:ea typeface="Calibri"/>
              <a:cs typeface="Calibri"/>
            </a:endParaRPr>
          </a:p>
        </p:txBody>
      </p:sp>
      <p:sp>
        <p:nvSpPr>
          <p:cNvPr id="42" name="Shape 8">
            <a:extLst>
              <a:ext uri="{FF2B5EF4-FFF2-40B4-BE49-F238E27FC236}">
                <a16:creationId xmlns:a16="http://schemas.microsoft.com/office/drawing/2014/main" id="{E3413ADF-E2CE-23CC-E6C6-BE6FCA9E843F}"/>
              </a:ext>
            </a:extLst>
          </p:cNvPr>
          <p:cNvSpPr/>
          <p:nvPr/>
        </p:nvSpPr>
        <p:spPr>
          <a:xfrm>
            <a:off x="6309360" y="5029200"/>
            <a:ext cx="5285232" cy="123444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9">
            <a:extLst>
              <a:ext uri="{FF2B5EF4-FFF2-40B4-BE49-F238E27FC236}">
                <a16:creationId xmlns:a16="http://schemas.microsoft.com/office/drawing/2014/main" id="{16EB2B08-EE47-77C4-E310-AED87F577AF1}"/>
              </a:ext>
            </a:extLst>
          </p:cNvPr>
          <p:cNvSpPr/>
          <p:nvPr/>
        </p:nvSpPr>
        <p:spPr>
          <a:xfrm>
            <a:off x="6309360" y="5029200"/>
            <a:ext cx="64008" cy="1234440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10">
            <a:extLst>
              <a:ext uri="{FF2B5EF4-FFF2-40B4-BE49-F238E27FC236}">
                <a16:creationId xmlns:a16="http://schemas.microsoft.com/office/drawing/2014/main" id="{EA181C05-E5B6-BB1B-724F-FD1D3DBCA101}"/>
              </a:ext>
            </a:extLst>
          </p:cNvPr>
          <p:cNvSpPr/>
          <p:nvPr/>
        </p:nvSpPr>
        <p:spPr>
          <a:xfrm>
            <a:off x="6583680" y="519379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1FB6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06</a:t>
            </a:r>
            <a:endParaRPr lang="en-US" sz="3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CC48F8-AFED-2013-16C3-FF1D68CBE897}"/>
              </a:ext>
            </a:extLst>
          </p:cNvPr>
          <p:cNvGrpSpPr/>
          <p:nvPr/>
        </p:nvGrpSpPr>
        <p:grpSpPr>
          <a:xfrm>
            <a:off x="7452360" y="5192289"/>
            <a:ext cx="3959352" cy="987552"/>
            <a:chOff x="7452360" y="5212080"/>
            <a:chExt cx="3959352" cy="987552"/>
          </a:xfrm>
        </p:grpSpPr>
        <p:sp>
          <p:nvSpPr>
            <p:cNvPr id="45" name="Text 11">
              <a:extLst>
                <a:ext uri="{FF2B5EF4-FFF2-40B4-BE49-F238E27FC236}">
                  <a16:creationId xmlns:a16="http://schemas.microsoft.com/office/drawing/2014/main" id="{63E114A1-C907-7568-5BB4-1FC21F0BA469}"/>
                </a:ext>
              </a:extLst>
            </p:cNvPr>
            <p:cNvSpPr/>
            <p:nvPr/>
          </p:nvSpPr>
          <p:spPr>
            <a:xfrm>
              <a:off x="7452360" y="5212080"/>
              <a:ext cx="3959352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8000"/>
                </a:lnSpc>
              </a:pPr>
              <a:r>
                <a:rPr lang="en-US" sz="1500" b="1" dirty="0">
                  <a:solidFill>
                    <a:srgbClr val="EAF0F7"/>
                  </a:solidFill>
                  <a:latin typeface="Trebuchet MS"/>
                </a:rPr>
                <a:t>Adopt proven solution or build with others </a:t>
              </a:r>
            </a:p>
          </p:txBody>
        </p:sp>
        <p:sp>
          <p:nvSpPr>
            <p:cNvPr id="46" name="Text 12">
              <a:extLst>
                <a:ext uri="{FF2B5EF4-FFF2-40B4-BE49-F238E27FC236}">
                  <a16:creationId xmlns:a16="http://schemas.microsoft.com/office/drawing/2014/main" id="{711C5E64-4D1A-1B1D-4107-B294D07ECCD7}"/>
                </a:ext>
              </a:extLst>
            </p:cNvPr>
            <p:cNvSpPr/>
            <p:nvPr/>
          </p:nvSpPr>
          <p:spPr>
            <a:xfrm>
              <a:off x="7452360" y="5742432"/>
              <a:ext cx="3959352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05000"/>
                </a:lnSpc>
              </a:pPr>
              <a:r>
                <a:rPr lang="en-US" sz="1250" dirty="0">
                  <a:solidFill>
                    <a:srgbClr val="9FB1C8"/>
                  </a:solidFill>
                  <a:ea typeface="+mn-lt"/>
                  <a:cs typeface="+mn-lt"/>
                </a:rPr>
                <a:t>The need for enterprise level features is common.</a:t>
              </a:r>
              <a:endParaRPr lang="fr-FR" dirty="0">
                <a:ea typeface="+mn-lt"/>
                <a:cs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E73AF4-1CB6-9A38-2700-5E5F78CE9F73}"/>
              </a:ext>
            </a:extLst>
          </p:cNvPr>
          <p:cNvGrpSpPr/>
          <p:nvPr/>
        </p:nvGrpSpPr>
        <p:grpSpPr>
          <a:xfrm>
            <a:off x="1783080" y="5192289"/>
            <a:ext cx="3959352" cy="987552"/>
            <a:chOff x="1783080" y="5172499"/>
            <a:chExt cx="3959352" cy="987552"/>
          </a:xfrm>
        </p:grpSpPr>
        <p:sp>
          <p:nvSpPr>
            <p:cNvPr id="18" name="Text 16"/>
            <p:cNvSpPr/>
            <p:nvPr/>
          </p:nvSpPr>
          <p:spPr>
            <a:xfrm>
              <a:off x="1783080" y="5172499"/>
              <a:ext cx="3959352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ct val="98000"/>
                </a:lnSpc>
                <a:buNone/>
              </a:pPr>
              <a:r>
                <a:rPr lang="en-US" sz="1500" b="1" dirty="0">
                  <a:solidFill>
                    <a:srgbClr val="EAF0F7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Do not build a monster</a:t>
              </a:r>
              <a:endParaRPr lang="en-US" sz="1500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1783080" y="5702851"/>
              <a:ext cx="3959352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ct val="105000"/>
                </a:lnSpc>
                <a:buNone/>
              </a:pPr>
              <a:r>
                <a:rPr lang="en-US" sz="1250" dirty="0">
                  <a:solidFill>
                    <a:srgbClr val="9FB1C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Start modular, invite feedback, stay understandable.</a:t>
              </a:r>
              <a:endParaRPr lang="en-US" sz="1250" dirty="0"/>
            </a:p>
          </p:txBody>
        </p:sp>
      </p:grpSp>
      <p:sp>
        <p:nvSpPr>
          <p:cNvPr id="28" name="Text 26"/>
          <p:cNvSpPr/>
          <p:nvPr/>
        </p:nvSpPr>
        <p:spPr>
          <a:xfrm>
            <a:off x="7452360" y="3675888"/>
            <a:ext cx="395935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Governance should enable speed</a:t>
            </a:r>
            <a:endParaRPr lang="en-US" sz="1500"/>
          </a:p>
        </p:txBody>
      </p:sp>
      <p:sp>
        <p:nvSpPr>
          <p:cNvPr id="29" name="Text 27"/>
          <p:cNvSpPr/>
          <p:nvPr/>
        </p:nvSpPr>
        <p:spPr>
          <a:xfrm>
            <a:off x="7452360" y="4206240"/>
            <a:ext cx="39593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Traffic lights allow faster and safer commute</a:t>
            </a:r>
            <a:endParaRPr lang="en-US" sz="1250"/>
          </a:p>
        </p:txBody>
      </p:sp>
      <p:sp>
        <p:nvSpPr>
          <p:cNvPr id="8" name="Text 6"/>
          <p:cNvSpPr/>
          <p:nvPr/>
        </p:nvSpPr>
        <p:spPr>
          <a:xfrm>
            <a:off x="1737360" y="3694176"/>
            <a:ext cx="395935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b="1" dirty="0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Expect unexpected especially with AI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737360" y="4224528"/>
            <a:ext cx="39593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for conversion and adaptation.</a:t>
            </a:r>
            <a:endParaRPr lang="en-US" sz="12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13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CLOSING</a:t>
            </a:r>
            <a:endParaRPr lang="en-US" sz="1150"/>
          </a:p>
        </p:txBody>
      </p:sp>
      <p:sp>
        <p:nvSpPr>
          <p:cNvPr id="5" name="Shape 3"/>
          <p:cNvSpPr/>
          <p:nvPr/>
        </p:nvSpPr>
        <p:spPr>
          <a:xfrm>
            <a:off x="7955280" y="1554480"/>
            <a:ext cx="3566160" cy="3200400"/>
          </a:xfrm>
          <a:prstGeom prst="rect">
            <a:avLst/>
          </a:prstGeom>
          <a:solidFill>
            <a:srgbClr val="17273F"/>
          </a:solidFill>
          <a:ln/>
          <a:effectLst>
            <a:outerShdw blurRad="114300" dist="38100" dir="5400000" algn="bl" rotWithShape="0">
              <a:srgbClr val="0A132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Image 0" descr="/Users/gblanc/Library/CloudStorage/OneDrive-AmadeusWorkplace/Documents/RivieraDev/coe.conf-riviera-dev-2026_ai-primitives-hub/pptx/img/guild/16-masters-han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10144" y="1609344"/>
            <a:ext cx="3456432" cy="30906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7955280" y="1554480"/>
            <a:ext cx="64008" cy="320040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85800" y="1554480"/>
            <a:ext cx="704088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32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AI primitives are the workbench.</a:t>
            </a:r>
            <a:endParaRPr lang="en-US" sz="3200"/>
          </a:p>
          <a:p>
            <a:pPr>
              <a:lnSpc>
                <a:spcPct val="105000"/>
              </a:lnSpc>
            </a:pPr>
            <a:r>
              <a:rPr lang="en-US" sz="3200" b="1">
                <a:solidFill>
                  <a:srgbClr val="EAF0F7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The craftsman still guides the plane.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  </a:t>
            </a:r>
            <a:endParaRPr lang="en-US" sz="3200"/>
          </a:p>
        </p:txBody>
      </p:sp>
      <p:sp>
        <p:nvSpPr>
          <p:cNvPr id="11" name="Shape 8"/>
          <p:cNvSpPr/>
          <p:nvPr/>
        </p:nvSpPr>
        <p:spPr>
          <a:xfrm>
            <a:off x="685800" y="3259836"/>
            <a:ext cx="128016" cy="56692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78408" y="3223260"/>
            <a:ext cx="7040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bet on the trend  -  </a:t>
            </a:r>
            <a:r>
              <a:rPr lang="en-US" b="1" dirty="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even more on engineering best practices</a:t>
            </a:r>
            <a:endParaRPr lang="en-US" dirty="0"/>
          </a:p>
        </p:txBody>
      </p:sp>
      <p:sp>
        <p:nvSpPr>
          <p:cNvPr id="13" name="Shape 10"/>
          <p:cNvSpPr/>
          <p:nvPr/>
        </p:nvSpPr>
        <p:spPr>
          <a:xfrm>
            <a:off x="685800" y="4037076"/>
            <a:ext cx="128016" cy="566928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78408" y="4000500"/>
            <a:ext cx="7040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knowledge as a community  -  </a:t>
            </a:r>
            <a:r>
              <a:rPr lang="en-US" b="1" dirty="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share it and then curate it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714828" y="5943600"/>
            <a:ext cx="11096172" cy="358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>
                <a:solidFill>
                  <a:srgbClr val="EFA13C"/>
                </a:solidFill>
                <a:ea typeface="+mn-lt"/>
                <a:cs typeface="+mn-lt"/>
              </a:rPr>
              <a:t>We remain in charge of the direction, define the standards, and remain accountable for the outcomes.</a:t>
            </a:r>
            <a:endParaRPr lang="en-US" sz="2000" i="1">
              <a:solidFill>
                <a:srgbClr val="EFA13C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"/>
          <p:cNvSpPr/>
          <p:nvPr/>
        </p:nvSpPr>
        <p:spPr>
          <a:xfrm>
            <a:off x="685800" y="2286000"/>
            <a:ext cx="548640" cy="118872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85800" y="25146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kern="0" spc="30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THANK YOU</a:t>
            </a:r>
            <a:endParaRPr lang="en-US" sz="1400"/>
          </a:p>
        </p:txBody>
      </p:sp>
      <p:sp>
        <p:nvSpPr>
          <p:cNvPr id="8" name="Text 6"/>
          <p:cNvSpPr/>
          <p:nvPr/>
        </p:nvSpPr>
        <p:spPr>
          <a:xfrm>
            <a:off x="685800" y="2926080"/>
            <a:ext cx="10058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Questions?</a:t>
            </a:r>
            <a:endParaRPr lang="en-US" sz="6400"/>
          </a:p>
        </p:txBody>
      </p:sp>
      <p:sp>
        <p:nvSpPr>
          <p:cNvPr id="9" name="Text 7"/>
          <p:cNvSpPr/>
          <p:nvPr/>
        </p:nvSpPr>
        <p:spPr>
          <a:xfrm>
            <a:off x="685800" y="4297680"/>
            <a:ext cx="9601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talk platforms, monsters, and the next dramatic podcast episode.</a:t>
            </a:r>
            <a:endParaRPr lang="en-US" sz="1700"/>
          </a:p>
        </p:txBody>
      </p:sp>
      <p:sp>
        <p:nvSpPr>
          <p:cNvPr id="10" name="Shape 8"/>
          <p:cNvSpPr/>
          <p:nvPr/>
        </p:nvSpPr>
        <p:spPr>
          <a:xfrm>
            <a:off x="685800" y="5120640"/>
            <a:ext cx="2926080" cy="0"/>
          </a:xfrm>
          <a:prstGeom prst="line">
            <a:avLst/>
          </a:prstGeom>
          <a:noFill/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85800" y="52578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6E7E96"/>
                </a:solidFill>
                <a:latin typeface="Consolas"/>
                <a:ea typeface="Consolas" pitchFamily="34" charset="-122"/>
                <a:cs typeface="Consolas" pitchFamily="34" charset="-120"/>
              </a:rPr>
              <a:t>AI Primitives Hub  ·  RivieraDev 2026</a:t>
            </a:r>
            <a:endParaRPr lang="en-US" sz="1200"/>
          </a:p>
        </p:txBody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3BED873C-A79A-0D9D-CE0B-18677E6D4959}"/>
              </a:ext>
            </a:extLst>
          </p:cNvPr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4619650D-3116-3D39-59EA-8592EDE09C8D}"/>
              </a:ext>
            </a:extLst>
          </p:cNvPr>
          <p:cNvSpPr/>
          <p:nvPr/>
        </p:nvSpPr>
        <p:spPr>
          <a:xfrm>
            <a:off x="932688" y="449553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b="1" kern="0" spc="150">
                <a:solidFill>
                  <a:srgbClr val="EFA13C"/>
                </a:solidFill>
                <a:latin typeface="Consolas"/>
                <a:ea typeface="Consolas" pitchFamily="34" charset="-122"/>
                <a:cs typeface="Consolas" pitchFamily="34" charset="-120"/>
              </a:rPr>
              <a:t>14  </a:t>
            </a:r>
            <a:r>
              <a:rPr lang="en-US" sz="1150" kern="0" spc="150">
                <a:solidFill>
                  <a:srgbClr val="9FB1C8"/>
                </a:solidFill>
                <a:latin typeface="Consolas"/>
                <a:ea typeface="Consolas" pitchFamily="34" charset="-122"/>
                <a:cs typeface="Consolas" pitchFamily="34" charset="-120"/>
              </a:rPr>
              <a:t>·  Q&amp;A</a:t>
            </a:r>
            <a:endParaRPr lang="en-US" sz="1150">
              <a:latin typeface="Consola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307F48-87FA-6A29-EA04-61DEFC8FCA3D}"/>
              </a:ext>
            </a:extLst>
          </p:cNvPr>
          <p:cNvSpPr txBox="1"/>
          <p:nvPr/>
        </p:nvSpPr>
        <p:spPr>
          <a:xfrm>
            <a:off x="6549136" y="455462"/>
            <a:ext cx="508203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i="1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https://</a:t>
            </a:r>
            <a:r>
              <a:rPr lang="en-US" sz="1700" i="1" err="1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github.com</a:t>
            </a:r>
            <a:r>
              <a:rPr lang="en-US" sz="1700" i="1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/</a:t>
            </a:r>
            <a:r>
              <a:rPr lang="en-US" sz="1700" i="1" err="1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AmadeusITGroup</a:t>
            </a:r>
            <a:r>
              <a:rPr lang="en-US" sz="1700" i="1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/ai-primitives-hub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1B8B04-A512-5B52-99D0-6D35B06411EB}"/>
              </a:ext>
            </a:extLst>
          </p:cNvPr>
          <p:cNvSpPr txBox="1"/>
          <p:nvPr/>
        </p:nvSpPr>
        <p:spPr>
          <a:xfrm>
            <a:off x="9864344" y="1462548"/>
            <a:ext cx="1766824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70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r>
              <a:rPr lang="en-US">
                <a:solidFill>
                  <a:srgbClr val="D98A2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Feedback lin</a:t>
            </a:r>
            <a:r>
              <a:rPr lang="en-US">
                <a:solidFill>
                  <a:srgbClr val="D98A28"/>
                </a:solidFill>
              </a:rPr>
              <a:t>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0FFEAC-C36A-9CFF-0486-E1348F0C6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768" y="2081530"/>
            <a:ext cx="1447800" cy="144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954BBD-B47D-2DDC-2220-D45E63ADBDC6}"/>
              </a:ext>
            </a:extLst>
          </p:cNvPr>
          <p:cNvSpPr txBox="1"/>
          <p:nvPr/>
        </p:nvSpPr>
        <p:spPr>
          <a:xfrm>
            <a:off x="7691755" y="1462548"/>
            <a:ext cx="1766824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70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algn="ctr"/>
            <a:r>
              <a:rPr lang="en-US">
                <a:solidFill>
                  <a:srgbClr val="D98A2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deck</a:t>
            </a:r>
            <a:endParaRPr lang="en-US">
              <a:solidFill>
                <a:srgbClr val="D98A28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D44ED8-990A-CFB3-F542-55E8E538FB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63" r="4201"/>
          <a:stretch>
            <a:fillRect/>
          </a:stretch>
        </p:blipFill>
        <p:spPr>
          <a:xfrm>
            <a:off x="7851267" y="2024380"/>
            <a:ext cx="1447800" cy="1562100"/>
          </a:xfrm>
          <a:prstGeom prst="rect">
            <a:avLst/>
          </a:prstGeom>
        </p:spPr>
      </p:pic>
      <p:sp>
        <p:nvSpPr>
          <p:cNvPr id="30" name="Connect Heading"/>
          <p:cNvSpPr/>
          <p:nvPr/>
        </p:nvSpPr>
        <p:spPr>
          <a:xfrm>
            <a:off x="7851267" y="3920000"/>
            <a:ext cx="3551301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300">
                <a:solidFill>
                  <a:srgbClr val="9FB1C8"/>
                </a:solidFill>
                <a:latin typeface="Consolas"/>
                <a:ea typeface="Consolas" pitchFamily="34" charset="-122"/>
                <a:cs typeface="Consolas" pitchFamily="34" charset="-120"/>
              </a:rPr>
              <a:t>LET'S CONNECT</a:t>
            </a:r>
            <a:endParaRPr lang="en-US" sz="1150"/>
          </a:p>
        </p:txBody>
      </p:sp>
      <p:sp>
        <p:nvSpPr>
          <p:cNvPr id="31" name="LinkedIn Badge 1"/>
          <p:cNvSpPr/>
          <p:nvPr/>
        </p:nvSpPr>
        <p:spPr>
          <a:xfrm>
            <a:off x="7851267" y="4360000"/>
            <a:ext cx="430000" cy="430000"/>
          </a:xfrm>
          <a:prstGeom prst="roundRect">
            <a:avLst>
              <a:gd name="adj" fmla="val 20000"/>
            </a:avLst>
          </a:prstGeom>
          <a:solidFill>
            <a:srgbClr val="0A66C2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Trebuchet MS" pitchFamily="34" charset="0"/>
                <a:cs typeface="Trebuchet MS" pitchFamily="34" charset="-120"/>
              </a:rPr>
              <a:t>in</a:t>
            </a:r>
            <a:endParaRPr lang="en-US" sz="1600"/>
          </a:p>
        </p:txBody>
      </p:sp>
      <p:sp>
        <p:nvSpPr>
          <p:cNvPr id="32" name="LinkedIn Link 1"/>
          <p:cNvSpPr/>
          <p:nvPr/>
        </p:nvSpPr>
        <p:spPr>
          <a:xfrm>
            <a:off x="8420000" y="4360000"/>
            <a:ext cx="3600000" cy="4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linkedin.com/in/gblanc</a:t>
            </a:r>
            <a:endParaRPr lang="en-US" sz="1500" i="1"/>
          </a:p>
        </p:txBody>
      </p:sp>
      <p:sp>
        <p:nvSpPr>
          <p:cNvPr id="33" name="LinkedIn Badge 2"/>
          <p:cNvSpPr/>
          <p:nvPr/>
        </p:nvSpPr>
        <p:spPr>
          <a:xfrm>
            <a:off x="7851267" y="5080000"/>
            <a:ext cx="430000" cy="430000"/>
          </a:xfrm>
          <a:prstGeom prst="roundRect">
            <a:avLst>
              <a:gd name="adj" fmla="val 20000"/>
            </a:avLst>
          </a:prstGeom>
          <a:solidFill>
            <a:srgbClr val="0A66C2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Trebuchet MS" pitchFamily="34" charset="0"/>
                <a:cs typeface="Trebuchet MS" pitchFamily="34" charset="-120"/>
              </a:rPr>
              <a:t>in</a:t>
            </a:r>
            <a:endParaRPr lang="en-US" sz="1600"/>
          </a:p>
        </p:txBody>
      </p:sp>
      <p:sp>
        <p:nvSpPr>
          <p:cNvPr id="34" name="LinkedIn Link 2"/>
          <p:cNvSpPr/>
          <p:nvPr/>
        </p:nvSpPr>
        <p:spPr>
          <a:xfrm>
            <a:off x="8420000" y="5080000"/>
            <a:ext cx="3600000" cy="4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 err="1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linkedin.com</a:t>
            </a:r>
            <a:r>
              <a:rPr lang="en-US" sz="1300" i="1" dirty="0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/in/</a:t>
            </a:r>
            <a:r>
              <a:rPr lang="en-US" sz="1300" i="1" dirty="0" err="1">
                <a:solidFill>
                  <a:srgbClr val="D98A28"/>
                </a:solidFill>
                <a:latin typeface="Calibri" pitchFamily="34" charset="0"/>
                <a:cs typeface="Calibri" pitchFamily="34" charset="-120"/>
              </a:rPr>
              <a:t>waldek-herka</a:t>
            </a:r>
            <a:endParaRPr lang="en-US" sz="15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0" cap="none" spc="150" normalizeH="0" baseline="0" noProof="0">
                <a:ln>
                  <a:noFill/>
                </a:ln>
                <a:solidFill>
                  <a:srgbClr val="EFA13C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01  </a:t>
            </a:r>
            <a:r>
              <a:rPr kumimoji="0" lang="en-US" sz="1150" b="0" i="0" u="none" strike="noStrike" kern="0" cap="none" spc="150" normalizeH="0" baseline="0" noProof="0">
                <a:ln>
                  <a:noFill/>
                </a:ln>
                <a:solidFill>
                  <a:srgbClr val="9FB1C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·  AMADEUS</a:t>
            </a:r>
            <a:endParaRPr kumimoji="0" lang="en-US" sz="1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685800" y="914400"/>
            <a:ext cx="7498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are global, diverse, and big.</a:t>
            </a:r>
            <a:endParaRPr kumimoji="0" lang="en-US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685800" y="1737360"/>
            <a:ext cx="10607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srgbClr val="9FB1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“I reckon all of you know our employer… in case you don’t, here are 15 seconds of evidence.”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808415" y="1051560"/>
            <a:ext cx="2697480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EFA13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808415" y="1051560"/>
            <a:ext cx="73152" cy="786384"/>
          </a:xfrm>
          <a:prstGeom prst="rect">
            <a:avLst/>
          </a:prstGeom>
          <a:solidFill>
            <a:srgbClr val="EFA13C"/>
          </a:solidFill>
          <a:ln w="12700">
            <a:solidFill>
              <a:srgbClr val="EFA13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0" descr="/home/wherka/workspace/conferences/coe.conf-riviera-dev-2026_ai-primitives-hub/pptx/img/brand/amadeus-logo-dark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932" y="1319201"/>
            <a:ext cx="2118665" cy="251101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685800" y="2331720"/>
            <a:ext cx="3529584" cy="1783080"/>
          </a:xfrm>
          <a:prstGeom prst="rect">
            <a:avLst/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85800" y="2331720"/>
            <a:ext cx="3529584" cy="73152"/>
          </a:xfrm>
          <a:prstGeom prst="rect">
            <a:avLst/>
          </a:prstGeom>
          <a:solidFill>
            <a:srgbClr val="1FB6A6"/>
          </a:solidFill>
          <a:ln w="12700">
            <a:solidFill>
              <a:srgbClr val="1FB6A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14400" y="2532888"/>
            <a:ext cx="3108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130" normalizeH="0" baseline="0" noProof="0">
                <a:ln>
                  <a:noFill/>
                </a:ln>
                <a:solidFill>
                  <a:srgbClr val="1FB6A6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GLOBAL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14400" y="2852928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190+ countries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14400" y="3401568"/>
            <a:ext cx="3108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" b="0" i="0" u="none" strike="noStrike" kern="1200" cap="none" spc="0" normalizeH="0" baseline="0" noProof="0">
                <a:ln>
                  <a:noFill/>
                </a:ln>
                <a:solidFill>
                  <a:srgbClr val="9FB1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Operations and customers worldwide</a:t>
            </a:r>
            <a:endParaRPr kumimoji="0" lang="en-US" sz="11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" b="0" i="0" u="none" strike="noStrike" kern="1200" cap="none" spc="0" normalizeH="0" baseline="0" noProof="0">
                <a:ln>
                  <a:noFill/>
                </a:ln>
                <a:solidFill>
                  <a:srgbClr val="9FB1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Travel is global, so our software is too</a:t>
            </a:r>
            <a:endParaRPr kumimoji="0" lang="en-US" sz="11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398264" y="2331720"/>
            <a:ext cx="3529584" cy="1783080"/>
          </a:xfrm>
          <a:prstGeom prst="rect">
            <a:avLst/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4398264" y="2331720"/>
            <a:ext cx="3529584" cy="73152"/>
          </a:xfrm>
          <a:prstGeom prst="rect">
            <a:avLst/>
          </a:prstGeom>
          <a:solidFill>
            <a:srgbClr val="EFA13C"/>
          </a:solidFill>
          <a:ln w="12700">
            <a:solidFill>
              <a:srgbClr val="EFA13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626864" y="2532888"/>
            <a:ext cx="3108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130" normalizeH="0" baseline="0" noProof="0">
                <a:ln>
                  <a:noFill/>
                </a:ln>
                <a:solidFill>
                  <a:srgbClr val="EFA13C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DIVERSE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626864" y="2852928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150+ nationalities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4626864" y="3401568"/>
            <a:ext cx="3108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" b="0" i="0" u="none" strike="noStrike" kern="1200" cap="none" spc="0" normalizeH="0" baseline="0" noProof="0">
                <a:ln>
                  <a:noFill/>
                </a:ln>
                <a:solidFill>
                  <a:srgbClr val="9FB1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60+ languages spoken internally</a:t>
            </a:r>
            <a:endParaRPr kumimoji="0" lang="en-US" sz="11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" b="0" i="0" u="none" strike="noStrike" kern="1200" cap="none" spc="0" normalizeH="0" baseline="0" noProof="0">
                <a:ln>
                  <a:noFill/>
                </a:ln>
                <a:solidFill>
                  <a:srgbClr val="9FB1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Cross-domain travel tech expertise</a:t>
            </a:r>
            <a:endParaRPr kumimoji="0" lang="en-US" sz="11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8110728" y="2331720"/>
            <a:ext cx="3529584" cy="1783080"/>
          </a:xfrm>
          <a:prstGeom prst="rect">
            <a:avLst/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8110728" y="2331720"/>
            <a:ext cx="3529584" cy="73152"/>
          </a:xfrm>
          <a:prstGeom prst="rect">
            <a:avLst/>
          </a:prstGeom>
          <a:solidFill>
            <a:srgbClr val="E8624A"/>
          </a:solidFill>
          <a:ln w="12700">
            <a:solidFill>
              <a:srgbClr val="E8624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339328" y="2532888"/>
            <a:ext cx="3108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130" normalizeH="0" baseline="0" noProof="0">
                <a:ln>
                  <a:noFill/>
                </a:ln>
                <a:solidFill>
                  <a:srgbClr val="E8624A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BIG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339328" y="2852928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20,000+ people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8339328" y="3401568"/>
            <a:ext cx="3108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" b="0" i="0" u="none" strike="noStrike" kern="1200" cap="none" spc="0" normalizeH="0" baseline="0" noProof="0">
                <a:ln>
                  <a:noFill/>
                </a:ln>
                <a:solidFill>
                  <a:srgbClr val="9FB1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400+ airlines served</a:t>
            </a:r>
            <a:endParaRPr kumimoji="0" lang="en-US" sz="11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" b="0" i="0" u="none" strike="noStrike" kern="1200" cap="none" spc="0" normalizeH="0" baseline="0" noProof="0">
                <a:ln>
                  <a:noFill/>
                </a:ln>
                <a:solidFill>
                  <a:srgbClr val="9FB1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2M+ hotel properties</a:t>
            </a:r>
            <a:endParaRPr kumimoji="0" lang="en-US" sz="11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685800" y="4451436"/>
            <a:ext cx="5029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130" normalizeH="0" baseline="0" noProof="0">
                <a:ln>
                  <a:noFill/>
                </a:ln>
                <a:solidFill>
                  <a:srgbClr val="EFA13C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TRAVEL DOMAINS WE COVER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2"/>
          <p:cNvSpPr/>
          <p:nvPr/>
        </p:nvSpPr>
        <p:spPr>
          <a:xfrm>
            <a:off x="685800" y="4842936"/>
            <a:ext cx="1271016" cy="1051560"/>
          </a:xfrm>
          <a:prstGeom prst="roundRect">
            <a:avLst>
              <a:gd name="adj" fmla="val 6087"/>
            </a:avLst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685800" y="4842936"/>
            <a:ext cx="1271016" cy="54864"/>
          </a:xfrm>
          <a:prstGeom prst="rect">
            <a:avLst/>
          </a:prstGeom>
          <a:solidFill>
            <a:srgbClr val="1FB6A6"/>
          </a:solidFill>
          <a:ln w="12700">
            <a:solidFill>
              <a:srgbClr val="1FB6A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1175004" y="4989240"/>
            <a:ext cx="292608" cy="292608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082" y="5065318"/>
            <a:ext cx="140452" cy="140452"/>
          </a:xfrm>
          <a:prstGeom prst="rect">
            <a:avLst/>
          </a:prstGeom>
        </p:spPr>
      </p:pic>
      <p:sp>
        <p:nvSpPr>
          <p:cNvPr id="29" name="Text 25"/>
          <p:cNvSpPr/>
          <p:nvPr/>
        </p:nvSpPr>
        <p:spPr>
          <a:xfrm>
            <a:off x="758952" y="5373288"/>
            <a:ext cx="11247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Airlines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hape 26"/>
          <p:cNvSpPr/>
          <p:nvPr/>
        </p:nvSpPr>
        <p:spPr>
          <a:xfrm>
            <a:off x="2048256" y="4842936"/>
            <a:ext cx="1271016" cy="1051560"/>
          </a:xfrm>
          <a:prstGeom prst="roundRect">
            <a:avLst>
              <a:gd name="adj" fmla="val 6087"/>
            </a:avLst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7"/>
          <p:cNvSpPr/>
          <p:nvPr/>
        </p:nvSpPr>
        <p:spPr>
          <a:xfrm>
            <a:off x="2048256" y="4842936"/>
            <a:ext cx="1271016" cy="54864"/>
          </a:xfrm>
          <a:prstGeom prst="rect">
            <a:avLst/>
          </a:prstGeom>
          <a:solidFill>
            <a:srgbClr val="EFA13C"/>
          </a:solidFill>
          <a:ln w="12700">
            <a:solidFill>
              <a:srgbClr val="EFA13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28"/>
          <p:cNvSpPr/>
          <p:nvPr/>
        </p:nvSpPr>
        <p:spPr>
          <a:xfrm>
            <a:off x="2537460" y="4989240"/>
            <a:ext cx="292608" cy="292608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538" y="5065318"/>
            <a:ext cx="140452" cy="140452"/>
          </a:xfrm>
          <a:prstGeom prst="rect">
            <a:avLst/>
          </a:prstGeom>
        </p:spPr>
      </p:pic>
      <p:sp>
        <p:nvSpPr>
          <p:cNvPr id="34" name="Text 29"/>
          <p:cNvSpPr/>
          <p:nvPr/>
        </p:nvSpPr>
        <p:spPr>
          <a:xfrm>
            <a:off x="2121408" y="5373288"/>
            <a:ext cx="11247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Airports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hape 30"/>
          <p:cNvSpPr/>
          <p:nvPr/>
        </p:nvSpPr>
        <p:spPr>
          <a:xfrm>
            <a:off x="3410712" y="4842936"/>
            <a:ext cx="1271016" cy="1051560"/>
          </a:xfrm>
          <a:prstGeom prst="roundRect">
            <a:avLst>
              <a:gd name="adj" fmla="val 6087"/>
            </a:avLst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1"/>
          <p:cNvSpPr/>
          <p:nvPr/>
        </p:nvSpPr>
        <p:spPr>
          <a:xfrm>
            <a:off x="3410712" y="4842936"/>
            <a:ext cx="1271016" cy="54864"/>
          </a:xfrm>
          <a:prstGeom prst="rect">
            <a:avLst/>
          </a:prstGeom>
          <a:solidFill>
            <a:srgbClr val="1FB6A6"/>
          </a:solidFill>
          <a:ln w="12700">
            <a:solidFill>
              <a:srgbClr val="1FB6A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2"/>
          <p:cNvSpPr/>
          <p:nvPr/>
        </p:nvSpPr>
        <p:spPr>
          <a:xfrm>
            <a:off x="3899916" y="4989240"/>
            <a:ext cx="292608" cy="292608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994" y="5065318"/>
            <a:ext cx="140452" cy="140452"/>
          </a:xfrm>
          <a:prstGeom prst="rect">
            <a:avLst/>
          </a:prstGeom>
        </p:spPr>
      </p:pic>
      <p:sp>
        <p:nvSpPr>
          <p:cNvPr id="39" name="Text 33"/>
          <p:cNvSpPr/>
          <p:nvPr/>
        </p:nvSpPr>
        <p:spPr>
          <a:xfrm>
            <a:off x="3483864" y="5373288"/>
            <a:ext cx="11247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Hospitality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hape 34"/>
          <p:cNvSpPr/>
          <p:nvPr/>
        </p:nvSpPr>
        <p:spPr>
          <a:xfrm>
            <a:off x="4773168" y="4842936"/>
            <a:ext cx="1271016" cy="1051560"/>
          </a:xfrm>
          <a:prstGeom prst="roundRect">
            <a:avLst>
              <a:gd name="adj" fmla="val 6087"/>
            </a:avLst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5"/>
          <p:cNvSpPr/>
          <p:nvPr/>
        </p:nvSpPr>
        <p:spPr>
          <a:xfrm>
            <a:off x="4773168" y="4842936"/>
            <a:ext cx="1271016" cy="54864"/>
          </a:xfrm>
          <a:prstGeom prst="rect">
            <a:avLst/>
          </a:prstGeom>
          <a:solidFill>
            <a:srgbClr val="EFA13C"/>
          </a:solidFill>
          <a:ln w="12700">
            <a:solidFill>
              <a:srgbClr val="EFA13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hape 36"/>
          <p:cNvSpPr/>
          <p:nvPr/>
        </p:nvSpPr>
        <p:spPr>
          <a:xfrm>
            <a:off x="5262372" y="4989240"/>
            <a:ext cx="292608" cy="292608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50" y="5065318"/>
            <a:ext cx="140452" cy="140452"/>
          </a:xfrm>
          <a:prstGeom prst="rect">
            <a:avLst/>
          </a:prstGeom>
        </p:spPr>
      </p:pic>
      <p:sp>
        <p:nvSpPr>
          <p:cNvPr id="44" name="Text 37"/>
          <p:cNvSpPr/>
          <p:nvPr/>
        </p:nvSpPr>
        <p:spPr>
          <a:xfrm>
            <a:off x="4846320" y="5373288"/>
            <a:ext cx="11247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Travel sellers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hape 38"/>
          <p:cNvSpPr/>
          <p:nvPr/>
        </p:nvSpPr>
        <p:spPr>
          <a:xfrm>
            <a:off x="6135624" y="4842936"/>
            <a:ext cx="1271016" cy="1051560"/>
          </a:xfrm>
          <a:prstGeom prst="roundRect">
            <a:avLst>
              <a:gd name="adj" fmla="val 6087"/>
            </a:avLst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39"/>
          <p:cNvSpPr/>
          <p:nvPr/>
        </p:nvSpPr>
        <p:spPr>
          <a:xfrm>
            <a:off x="6135624" y="4842936"/>
            <a:ext cx="1271016" cy="54864"/>
          </a:xfrm>
          <a:prstGeom prst="rect">
            <a:avLst/>
          </a:prstGeom>
          <a:solidFill>
            <a:srgbClr val="1FB6A6"/>
          </a:solidFill>
          <a:ln w="12700">
            <a:solidFill>
              <a:srgbClr val="1FB6A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hape 40"/>
          <p:cNvSpPr/>
          <p:nvPr/>
        </p:nvSpPr>
        <p:spPr>
          <a:xfrm>
            <a:off x="6624828" y="4989240"/>
            <a:ext cx="292608" cy="292608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0906" y="5065318"/>
            <a:ext cx="140452" cy="140452"/>
          </a:xfrm>
          <a:prstGeom prst="rect">
            <a:avLst/>
          </a:prstGeom>
        </p:spPr>
      </p:pic>
      <p:sp>
        <p:nvSpPr>
          <p:cNvPr id="49" name="Text 41"/>
          <p:cNvSpPr/>
          <p:nvPr/>
        </p:nvSpPr>
        <p:spPr>
          <a:xfrm>
            <a:off x="6208776" y="5373288"/>
            <a:ext cx="11247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Rail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hape 42"/>
          <p:cNvSpPr/>
          <p:nvPr/>
        </p:nvSpPr>
        <p:spPr>
          <a:xfrm>
            <a:off x="7498080" y="4842936"/>
            <a:ext cx="1271016" cy="1051560"/>
          </a:xfrm>
          <a:prstGeom prst="roundRect">
            <a:avLst>
              <a:gd name="adj" fmla="val 6087"/>
            </a:avLst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Shape 43"/>
          <p:cNvSpPr/>
          <p:nvPr/>
        </p:nvSpPr>
        <p:spPr>
          <a:xfrm>
            <a:off x="7498080" y="4842936"/>
            <a:ext cx="1271016" cy="54864"/>
          </a:xfrm>
          <a:prstGeom prst="rect">
            <a:avLst/>
          </a:prstGeom>
          <a:solidFill>
            <a:srgbClr val="EFA13C"/>
          </a:solidFill>
          <a:ln w="12700">
            <a:solidFill>
              <a:srgbClr val="EFA13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hape 44"/>
          <p:cNvSpPr/>
          <p:nvPr/>
        </p:nvSpPr>
        <p:spPr>
          <a:xfrm>
            <a:off x="7987284" y="4989240"/>
            <a:ext cx="292608" cy="292608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3362" y="5065318"/>
            <a:ext cx="140452" cy="140452"/>
          </a:xfrm>
          <a:prstGeom prst="rect">
            <a:avLst/>
          </a:prstGeom>
        </p:spPr>
      </p:pic>
      <p:sp>
        <p:nvSpPr>
          <p:cNvPr id="54" name="Text 45"/>
          <p:cNvSpPr/>
          <p:nvPr/>
        </p:nvSpPr>
        <p:spPr>
          <a:xfrm>
            <a:off x="7571232" y="5373288"/>
            <a:ext cx="11247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Car rentals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Shape 46"/>
          <p:cNvSpPr/>
          <p:nvPr/>
        </p:nvSpPr>
        <p:spPr>
          <a:xfrm>
            <a:off x="8860536" y="4842936"/>
            <a:ext cx="1271016" cy="1051560"/>
          </a:xfrm>
          <a:prstGeom prst="roundRect">
            <a:avLst>
              <a:gd name="adj" fmla="val 6087"/>
            </a:avLst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Shape 47"/>
          <p:cNvSpPr/>
          <p:nvPr/>
        </p:nvSpPr>
        <p:spPr>
          <a:xfrm>
            <a:off x="8860536" y="4842936"/>
            <a:ext cx="1271016" cy="54864"/>
          </a:xfrm>
          <a:prstGeom prst="rect">
            <a:avLst/>
          </a:prstGeom>
          <a:solidFill>
            <a:srgbClr val="1FB6A6"/>
          </a:solidFill>
          <a:ln w="12700">
            <a:solidFill>
              <a:srgbClr val="1FB6A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Shape 48"/>
          <p:cNvSpPr/>
          <p:nvPr/>
        </p:nvSpPr>
        <p:spPr>
          <a:xfrm>
            <a:off x="9349740" y="4989240"/>
            <a:ext cx="292608" cy="292608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5818" y="5065318"/>
            <a:ext cx="140452" cy="140452"/>
          </a:xfrm>
          <a:prstGeom prst="rect">
            <a:avLst/>
          </a:prstGeom>
        </p:spPr>
      </p:pic>
      <p:sp>
        <p:nvSpPr>
          <p:cNvPr id="59" name="Text 49"/>
          <p:cNvSpPr/>
          <p:nvPr/>
        </p:nvSpPr>
        <p:spPr>
          <a:xfrm>
            <a:off x="8933688" y="5373288"/>
            <a:ext cx="11247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Cruises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hape 50"/>
          <p:cNvSpPr/>
          <p:nvPr/>
        </p:nvSpPr>
        <p:spPr>
          <a:xfrm>
            <a:off x="10222992" y="4842936"/>
            <a:ext cx="1271016" cy="1051560"/>
          </a:xfrm>
          <a:prstGeom prst="roundRect">
            <a:avLst>
              <a:gd name="adj" fmla="val 6087"/>
            </a:avLst>
          </a:prstGeom>
          <a:solidFill>
            <a:srgbClr val="17273F"/>
          </a:solidFill>
          <a:ln w="12700">
            <a:solidFill>
              <a:srgbClr val="21344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hape 51"/>
          <p:cNvSpPr/>
          <p:nvPr/>
        </p:nvSpPr>
        <p:spPr>
          <a:xfrm>
            <a:off x="10222992" y="4842936"/>
            <a:ext cx="1271016" cy="54864"/>
          </a:xfrm>
          <a:prstGeom prst="rect">
            <a:avLst/>
          </a:prstGeom>
          <a:solidFill>
            <a:srgbClr val="EFA13C"/>
          </a:solidFill>
          <a:ln w="12700">
            <a:solidFill>
              <a:srgbClr val="EFA13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Shape 52"/>
          <p:cNvSpPr/>
          <p:nvPr/>
        </p:nvSpPr>
        <p:spPr>
          <a:xfrm>
            <a:off x="10712196" y="4989240"/>
            <a:ext cx="292608" cy="292608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8274" y="5065318"/>
            <a:ext cx="140452" cy="140452"/>
          </a:xfrm>
          <a:prstGeom prst="rect">
            <a:avLst/>
          </a:prstGeom>
        </p:spPr>
      </p:pic>
      <p:sp>
        <p:nvSpPr>
          <p:cNvPr id="64" name="Text 53"/>
          <p:cNvSpPr/>
          <p:nvPr/>
        </p:nvSpPr>
        <p:spPr>
          <a:xfrm>
            <a:off x="10296144" y="5373288"/>
            <a:ext cx="11247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F0F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Payments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5D830-BF1E-B004-3592-CACC2849F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4A1ADA34-0028-BE8E-9915-E0472179FC4F}"/>
              </a:ext>
            </a:extLst>
          </p:cNvPr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66E4436-2C90-E400-9E38-266364AEC3DB}"/>
              </a:ext>
            </a:extLst>
          </p:cNvPr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</a:t>
            </a:r>
            <a:r>
              <a:rPr lang="en-US" sz="1150" kern="0" spc="150">
                <a:solidFill>
                  <a:srgbClr val="9FB1C8"/>
                </a:solidFill>
                <a:latin typeface="Consolas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</a:t>
            </a:r>
            <a:r>
              <a:rPr lang="en-US" sz="1150" kern="0" spc="150">
                <a:solidFill>
                  <a:srgbClr val="9FB1C8"/>
                </a:solidFill>
                <a:latin typeface="Consolas"/>
                <a:ea typeface="Consolas" pitchFamily="34" charset="-122"/>
                <a:cs typeface="Consolas" pitchFamily="34" charset="-120"/>
              </a:rPr>
              <a:t>LARGER CONTEXT</a:t>
            </a:r>
            <a:endParaRPr lang="en-US" sz="1150">
              <a:latin typeface="Consola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F5FCAC0-C7BA-CD79-E8DD-8AB0793FF4FF}"/>
              </a:ext>
            </a:extLst>
          </p:cNvPr>
          <p:cNvSpPr/>
          <p:nvPr/>
        </p:nvSpPr>
        <p:spPr>
          <a:xfrm>
            <a:off x="685800" y="896112"/>
            <a:ext cx="1082009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Where this comes from</a:t>
            </a:r>
            <a:endParaRPr lang="en-US" sz="340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922D35B9-FAAB-E6DD-9D4A-3B10B391DF99}"/>
              </a:ext>
            </a:extLst>
          </p:cNvPr>
          <p:cNvSpPr/>
          <p:nvPr/>
        </p:nvSpPr>
        <p:spPr>
          <a:xfrm>
            <a:off x="685800" y="1975104"/>
            <a:ext cx="10820095" cy="105156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DFF1CAD-E84F-702D-15EB-0CC2D66AF8E6}"/>
              </a:ext>
            </a:extLst>
          </p:cNvPr>
          <p:cNvSpPr/>
          <p:nvPr/>
        </p:nvSpPr>
        <p:spPr>
          <a:xfrm>
            <a:off x="685800" y="1975104"/>
            <a:ext cx="64008" cy="10515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0CFDAABC-196E-AAF6-D005-AF3B5C857FEA}"/>
              </a:ext>
            </a:extLst>
          </p:cNvPr>
          <p:cNvSpPr/>
          <p:nvPr/>
        </p:nvSpPr>
        <p:spPr>
          <a:xfrm>
            <a:off x="960120" y="2221992"/>
            <a:ext cx="548640" cy="548640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14446B8B-6714-3AF9-939D-24EE1A941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66" y="2364638"/>
            <a:ext cx="263347" cy="263347"/>
          </a:xfrm>
          <a:prstGeom prst="rect">
            <a:avLst/>
          </a:prstGeom>
        </p:spPr>
      </p:pic>
      <p:sp>
        <p:nvSpPr>
          <p:cNvPr id="10" name="Text 7">
            <a:extLst>
              <a:ext uri="{FF2B5EF4-FFF2-40B4-BE49-F238E27FC236}">
                <a16:creationId xmlns:a16="http://schemas.microsoft.com/office/drawing/2014/main" id="{42513DC7-F460-FC84-5AE8-998A01FA61A1}"/>
              </a:ext>
            </a:extLst>
          </p:cNvPr>
          <p:cNvSpPr/>
          <p:nvPr/>
        </p:nvSpPr>
        <p:spPr>
          <a:xfrm>
            <a:off x="1691640" y="2157984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Amadeus AI transformation</a:t>
            </a:r>
            <a:endParaRPr lang="en-US" sz="17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A044E901-BB17-4818-4A96-1E96BAD4F427}"/>
              </a:ext>
            </a:extLst>
          </p:cNvPr>
          <p:cNvSpPr/>
          <p:nvPr/>
        </p:nvSpPr>
        <p:spPr>
          <a:xfrm>
            <a:off x="6537960" y="2157984"/>
            <a:ext cx="46936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org-wide push to put GenAI to work in engineering.</a:t>
            </a:r>
            <a:endParaRPr lang="en-US" sz="135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2C0058FE-B4CC-32D2-989E-6A3AFF73D2B3}"/>
              </a:ext>
            </a:extLst>
          </p:cNvPr>
          <p:cNvSpPr/>
          <p:nvPr/>
        </p:nvSpPr>
        <p:spPr>
          <a:xfrm>
            <a:off x="685800" y="3182112"/>
            <a:ext cx="10820095" cy="105156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3E895C12-9B1B-7F1D-C74B-8C68024A6EC3}"/>
              </a:ext>
            </a:extLst>
          </p:cNvPr>
          <p:cNvSpPr/>
          <p:nvPr/>
        </p:nvSpPr>
        <p:spPr>
          <a:xfrm>
            <a:off x="685800" y="3182112"/>
            <a:ext cx="64008" cy="1051560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E7B2D50D-C904-2DD4-7975-5B1F4D931CE9}"/>
              </a:ext>
            </a:extLst>
          </p:cNvPr>
          <p:cNvSpPr/>
          <p:nvPr/>
        </p:nvSpPr>
        <p:spPr>
          <a:xfrm>
            <a:off x="960120" y="3429000"/>
            <a:ext cx="548640" cy="548640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0A05C0BF-4F45-B883-24E4-E30EBE94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66" y="3571646"/>
            <a:ext cx="263347" cy="263347"/>
          </a:xfrm>
          <a:prstGeom prst="rect">
            <a:avLst/>
          </a:prstGeom>
        </p:spPr>
      </p:pic>
      <p:sp>
        <p:nvSpPr>
          <p:cNvPr id="16" name="Text 12">
            <a:extLst>
              <a:ext uri="{FF2B5EF4-FFF2-40B4-BE49-F238E27FC236}">
                <a16:creationId xmlns:a16="http://schemas.microsoft.com/office/drawing/2014/main" id="{8A4E7936-6348-2F4C-DC60-9DFB9E5B4C63}"/>
              </a:ext>
            </a:extLst>
          </p:cNvPr>
          <p:cNvSpPr/>
          <p:nvPr/>
        </p:nvSpPr>
        <p:spPr>
          <a:xfrm>
            <a:off x="1691640" y="3364992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AI-DLC initiative</a:t>
            </a:r>
            <a:endParaRPr lang="en-US" sz="170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11A8D4F0-23AB-975C-41F0-8F54C9B471C2}"/>
              </a:ext>
            </a:extLst>
          </p:cNvPr>
          <p:cNvSpPr/>
          <p:nvPr/>
        </p:nvSpPr>
        <p:spPr>
          <a:xfrm>
            <a:off x="6537960" y="3364992"/>
            <a:ext cx="46936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AI-augmented development lifecycle  -  primitives are part of it.</a:t>
            </a:r>
            <a:endParaRPr lang="en-US" sz="1350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6C56C7CC-6996-E4A5-096C-EAC3DB078F96}"/>
              </a:ext>
            </a:extLst>
          </p:cNvPr>
          <p:cNvSpPr/>
          <p:nvPr/>
        </p:nvSpPr>
        <p:spPr>
          <a:xfrm>
            <a:off x="685800" y="4389120"/>
            <a:ext cx="10820095" cy="1051560"/>
          </a:xfrm>
          <a:prstGeom prst="rect">
            <a:avLst/>
          </a:prstGeom>
          <a:solidFill>
            <a:srgbClr val="17273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5079199F-E260-E040-484F-0EE71FAB1AC4}"/>
              </a:ext>
            </a:extLst>
          </p:cNvPr>
          <p:cNvSpPr/>
          <p:nvPr/>
        </p:nvSpPr>
        <p:spPr>
          <a:xfrm>
            <a:off x="685800" y="4389120"/>
            <a:ext cx="64008" cy="10515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4F5DE8F2-707C-EAB1-18D6-2383D106B6E0}"/>
              </a:ext>
            </a:extLst>
          </p:cNvPr>
          <p:cNvSpPr/>
          <p:nvPr/>
        </p:nvSpPr>
        <p:spPr>
          <a:xfrm>
            <a:off x="960120" y="4636008"/>
            <a:ext cx="548640" cy="548640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ECB121EA-6127-143F-8EFF-71F599EE1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766" y="4778654"/>
            <a:ext cx="263347" cy="263347"/>
          </a:xfrm>
          <a:prstGeom prst="rect">
            <a:avLst/>
          </a:prstGeom>
        </p:spPr>
      </p:pic>
      <p:sp>
        <p:nvSpPr>
          <p:cNvPr id="22" name="Text 17">
            <a:extLst>
              <a:ext uri="{FF2B5EF4-FFF2-40B4-BE49-F238E27FC236}">
                <a16:creationId xmlns:a16="http://schemas.microsoft.com/office/drawing/2014/main" id="{629C45F2-EA61-D82B-0BD6-3DCE49CE099D}"/>
              </a:ext>
            </a:extLst>
          </p:cNvPr>
          <p:cNvSpPr/>
          <p:nvPr/>
        </p:nvSpPr>
        <p:spPr>
          <a:xfrm>
            <a:off x="1691640" y="4572000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started early</a:t>
            </a:r>
            <a:endParaRPr lang="en-US" sz="1700"/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DAEB9FFC-0C0B-354B-9D09-7068ABAB845F}"/>
              </a:ext>
            </a:extLst>
          </p:cNvPr>
          <p:cNvSpPr/>
          <p:nvPr/>
        </p:nvSpPr>
        <p:spPr>
          <a:xfrm>
            <a:off x="6537960" y="4572000"/>
            <a:ext cx="46936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“skills” or “context engineering” were even concepts.</a:t>
            </a:r>
            <a:endParaRPr lang="en-US" sz="1350"/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D0ACE244-4A6A-10F1-51DA-527A83B93A51}"/>
              </a:ext>
            </a:extLst>
          </p:cNvPr>
          <p:cNvSpPr/>
          <p:nvPr/>
        </p:nvSpPr>
        <p:spPr>
          <a:xfrm>
            <a:off x="685800" y="585216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i="1">
                <a:solidFill>
                  <a:srgbClr val="EFA1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 “this was the best option at the time” moments  -  the ground kept moving.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172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WELCOME TO THE PROMPT LANDFILL</a:t>
            </a:r>
            <a:endParaRPr lang="en-US" sz="1150"/>
          </a:p>
        </p:txBody>
      </p:sp>
      <p:sp>
        <p:nvSpPr>
          <p:cNvPr id="4" name="Text 2"/>
          <p:cNvSpPr/>
          <p:nvPr/>
        </p:nvSpPr>
        <p:spPr>
          <a:xfrm>
            <a:off x="685800" y="896112"/>
            <a:ext cx="1082009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Painful enterprise AI starter pack</a:t>
            </a:r>
            <a:endParaRPr lang="en-US" sz="3400"/>
          </a:p>
        </p:txBody>
      </p:sp>
      <p:sp>
        <p:nvSpPr>
          <p:cNvPr id="41" name="Text 33"/>
          <p:cNvSpPr/>
          <p:nvPr/>
        </p:nvSpPr>
        <p:spPr>
          <a:xfrm>
            <a:off x="685800" y="58064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i="1">
                <a:solidFill>
                  <a:srgbClr val="EFA1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“Prompt engineering” starts looking suspiciously like archaeology.</a:t>
            </a:r>
            <a:endParaRPr lang="en-US" sz="135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A2B990A-4C30-CC0B-4840-2C787DE7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859" y="1014984"/>
            <a:ext cx="4451952" cy="5193944"/>
          </a:xfrm>
          <a:prstGeom prst="rect">
            <a:avLst/>
          </a:prstGeom>
        </p:spPr>
      </p:pic>
      <p:sp>
        <p:nvSpPr>
          <p:cNvPr id="44" name="Shape 3">
            <a:extLst>
              <a:ext uri="{FF2B5EF4-FFF2-40B4-BE49-F238E27FC236}">
                <a16:creationId xmlns:a16="http://schemas.microsoft.com/office/drawing/2014/main" id="{8B2DA3C3-0074-5D38-6CE1-437F6C369D4E}"/>
              </a:ext>
            </a:extLst>
          </p:cNvPr>
          <p:cNvSpPr/>
          <p:nvPr/>
        </p:nvSpPr>
        <p:spPr>
          <a:xfrm>
            <a:off x="260006" y="1819155"/>
            <a:ext cx="3401568" cy="166420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5" name="Shape 4">
            <a:extLst>
              <a:ext uri="{FF2B5EF4-FFF2-40B4-BE49-F238E27FC236}">
                <a16:creationId xmlns:a16="http://schemas.microsoft.com/office/drawing/2014/main" id="{349045A1-3A75-1C9A-6AA5-251444DE8810}"/>
              </a:ext>
            </a:extLst>
          </p:cNvPr>
          <p:cNvSpPr/>
          <p:nvPr/>
        </p:nvSpPr>
        <p:spPr>
          <a:xfrm>
            <a:off x="260006" y="1819155"/>
            <a:ext cx="64008" cy="1664208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Shape 5">
            <a:extLst>
              <a:ext uri="{FF2B5EF4-FFF2-40B4-BE49-F238E27FC236}">
                <a16:creationId xmlns:a16="http://schemas.microsoft.com/office/drawing/2014/main" id="{20385988-BBA2-BCBE-B812-F8A287CD1386}"/>
              </a:ext>
            </a:extLst>
          </p:cNvPr>
          <p:cNvSpPr/>
          <p:nvPr/>
        </p:nvSpPr>
        <p:spPr>
          <a:xfrm>
            <a:off x="516038" y="2075187"/>
            <a:ext cx="603504" cy="603504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7" name="Image 0" descr="preencoded.png">
            <a:extLst>
              <a:ext uri="{FF2B5EF4-FFF2-40B4-BE49-F238E27FC236}">
                <a16:creationId xmlns:a16="http://schemas.microsoft.com/office/drawing/2014/main" id="{235D6DB8-6DB8-3689-253E-B99929E4C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9" y="2232098"/>
            <a:ext cx="289682" cy="289682"/>
          </a:xfrm>
          <a:prstGeom prst="rect">
            <a:avLst/>
          </a:prstGeom>
        </p:spPr>
      </p:pic>
      <p:sp>
        <p:nvSpPr>
          <p:cNvPr id="48" name="Text 6">
            <a:extLst>
              <a:ext uri="{FF2B5EF4-FFF2-40B4-BE49-F238E27FC236}">
                <a16:creationId xmlns:a16="http://schemas.microsoft.com/office/drawing/2014/main" id="{16BC78B7-A76F-5F67-F3B2-5A1B813F19E5}"/>
              </a:ext>
            </a:extLst>
          </p:cNvPr>
          <p:cNvSpPr/>
          <p:nvPr/>
        </p:nvSpPr>
        <p:spPr>
          <a:xfrm>
            <a:off x="1265846" y="2056899"/>
            <a:ext cx="22128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Assets are copied, not distributed</a:t>
            </a:r>
          </a:p>
        </p:txBody>
      </p:sp>
      <p:sp>
        <p:nvSpPr>
          <p:cNvPr id="49" name="Text 7">
            <a:extLst>
              <a:ext uri="{FF2B5EF4-FFF2-40B4-BE49-F238E27FC236}">
                <a16:creationId xmlns:a16="http://schemas.microsoft.com/office/drawing/2014/main" id="{16DE4DF0-506C-E227-4CED-0A8DE238F3AC}"/>
              </a:ext>
            </a:extLst>
          </p:cNvPr>
          <p:cNvSpPr/>
          <p:nvPr/>
        </p:nvSpPr>
        <p:spPr>
          <a:xfrm>
            <a:off x="534326" y="2806707"/>
            <a:ext cx="28986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Improvements and standards never propagate</a:t>
            </a:r>
          </a:p>
        </p:txBody>
      </p:sp>
      <p:sp>
        <p:nvSpPr>
          <p:cNvPr id="51" name="Shape 8">
            <a:extLst>
              <a:ext uri="{FF2B5EF4-FFF2-40B4-BE49-F238E27FC236}">
                <a16:creationId xmlns:a16="http://schemas.microsoft.com/office/drawing/2014/main" id="{1049D176-64CC-CA54-14D6-62A94169AB77}"/>
              </a:ext>
            </a:extLst>
          </p:cNvPr>
          <p:cNvSpPr/>
          <p:nvPr/>
        </p:nvSpPr>
        <p:spPr>
          <a:xfrm>
            <a:off x="3826166" y="1819155"/>
            <a:ext cx="3401568" cy="166420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Shape 9">
            <a:extLst>
              <a:ext uri="{FF2B5EF4-FFF2-40B4-BE49-F238E27FC236}">
                <a16:creationId xmlns:a16="http://schemas.microsoft.com/office/drawing/2014/main" id="{8E47AAB6-1C8A-3250-1CA9-A851869CB594}"/>
              </a:ext>
            </a:extLst>
          </p:cNvPr>
          <p:cNvSpPr/>
          <p:nvPr/>
        </p:nvSpPr>
        <p:spPr>
          <a:xfrm>
            <a:off x="3826166" y="1819155"/>
            <a:ext cx="64008" cy="166420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10">
            <a:extLst>
              <a:ext uri="{FF2B5EF4-FFF2-40B4-BE49-F238E27FC236}">
                <a16:creationId xmlns:a16="http://schemas.microsoft.com/office/drawing/2014/main" id="{04133663-5B04-C211-6F6F-F6AB835A40DB}"/>
              </a:ext>
            </a:extLst>
          </p:cNvPr>
          <p:cNvSpPr/>
          <p:nvPr/>
        </p:nvSpPr>
        <p:spPr>
          <a:xfrm>
            <a:off x="4082198" y="2075187"/>
            <a:ext cx="603504" cy="603504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5" name="Text 11">
            <a:extLst>
              <a:ext uri="{FF2B5EF4-FFF2-40B4-BE49-F238E27FC236}">
                <a16:creationId xmlns:a16="http://schemas.microsoft.com/office/drawing/2014/main" id="{BD6B8EF0-3FC0-33CE-D2CD-6A727DA65270}"/>
              </a:ext>
            </a:extLst>
          </p:cNvPr>
          <p:cNvSpPr/>
          <p:nvPr/>
        </p:nvSpPr>
        <p:spPr>
          <a:xfrm>
            <a:off x="4832006" y="2056899"/>
            <a:ext cx="22128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 idea what already exists</a:t>
            </a:r>
            <a:endParaRPr lang="en-US" sz="1400"/>
          </a:p>
        </p:txBody>
      </p:sp>
      <p:sp>
        <p:nvSpPr>
          <p:cNvPr id="56" name="Text 12">
            <a:extLst>
              <a:ext uri="{FF2B5EF4-FFF2-40B4-BE49-F238E27FC236}">
                <a16:creationId xmlns:a16="http://schemas.microsoft.com/office/drawing/2014/main" id="{159E8966-DDD5-B108-5FE8-8C2A808A0A44}"/>
              </a:ext>
            </a:extLst>
          </p:cNvPr>
          <p:cNvSpPr/>
          <p:nvPr/>
        </p:nvSpPr>
        <p:spPr>
          <a:xfrm>
            <a:off x="4100486" y="2806707"/>
            <a:ext cx="28986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Teams keep solving the same problem independently</a:t>
            </a:r>
          </a:p>
        </p:txBody>
      </p:sp>
      <p:sp>
        <p:nvSpPr>
          <p:cNvPr id="57" name="Shape 18">
            <a:extLst>
              <a:ext uri="{FF2B5EF4-FFF2-40B4-BE49-F238E27FC236}">
                <a16:creationId xmlns:a16="http://schemas.microsoft.com/office/drawing/2014/main" id="{AC6B49B2-DD9A-61EB-B388-2D8A4177A296}"/>
              </a:ext>
            </a:extLst>
          </p:cNvPr>
          <p:cNvSpPr/>
          <p:nvPr/>
        </p:nvSpPr>
        <p:spPr>
          <a:xfrm>
            <a:off x="260006" y="3666243"/>
            <a:ext cx="3401568" cy="166420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8" name="Shape 19">
            <a:extLst>
              <a:ext uri="{FF2B5EF4-FFF2-40B4-BE49-F238E27FC236}">
                <a16:creationId xmlns:a16="http://schemas.microsoft.com/office/drawing/2014/main" id="{3B56A545-B7B9-486A-3C8F-ABC2E4F5D4EF}"/>
              </a:ext>
            </a:extLst>
          </p:cNvPr>
          <p:cNvSpPr/>
          <p:nvPr/>
        </p:nvSpPr>
        <p:spPr>
          <a:xfrm>
            <a:off x="260006" y="3666243"/>
            <a:ext cx="64008" cy="166420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1" name="Text 21">
            <a:extLst>
              <a:ext uri="{FF2B5EF4-FFF2-40B4-BE49-F238E27FC236}">
                <a16:creationId xmlns:a16="http://schemas.microsoft.com/office/drawing/2014/main" id="{FC37370B-6FE1-3B70-A1D1-6DCB57E1D7C4}"/>
              </a:ext>
            </a:extLst>
          </p:cNvPr>
          <p:cNvSpPr/>
          <p:nvPr/>
        </p:nvSpPr>
        <p:spPr>
          <a:xfrm>
            <a:off x="1265846" y="3903987"/>
            <a:ext cx="22128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Shadow IT everywhere</a:t>
            </a:r>
            <a:endParaRPr lang="en-US" sz="1400"/>
          </a:p>
        </p:txBody>
      </p:sp>
      <p:sp>
        <p:nvSpPr>
          <p:cNvPr id="62" name="Text 22">
            <a:extLst>
              <a:ext uri="{FF2B5EF4-FFF2-40B4-BE49-F238E27FC236}">
                <a16:creationId xmlns:a16="http://schemas.microsoft.com/office/drawing/2014/main" id="{F5A95679-6F1D-9B92-ACC7-2BE72A7FDA3A}"/>
              </a:ext>
            </a:extLst>
          </p:cNvPr>
          <p:cNvSpPr/>
          <p:nvPr/>
        </p:nvSpPr>
        <p:spPr>
          <a:xfrm>
            <a:off x="534326" y="4653795"/>
            <a:ext cx="28986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 only govern what you can see.</a:t>
            </a:r>
            <a:endParaRPr lang="en-US" sz="1200"/>
          </a:p>
        </p:txBody>
      </p:sp>
      <p:sp>
        <p:nvSpPr>
          <p:cNvPr id="63" name="Shape 23">
            <a:extLst>
              <a:ext uri="{FF2B5EF4-FFF2-40B4-BE49-F238E27FC236}">
                <a16:creationId xmlns:a16="http://schemas.microsoft.com/office/drawing/2014/main" id="{D3AEF2E4-0B2A-C02B-F6F6-81DED2EE8BEE}"/>
              </a:ext>
            </a:extLst>
          </p:cNvPr>
          <p:cNvSpPr/>
          <p:nvPr/>
        </p:nvSpPr>
        <p:spPr>
          <a:xfrm>
            <a:off x="3826166" y="3666243"/>
            <a:ext cx="3401568" cy="166420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4" name="Shape 24">
            <a:extLst>
              <a:ext uri="{FF2B5EF4-FFF2-40B4-BE49-F238E27FC236}">
                <a16:creationId xmlns:a16="http://schemas.microsoft.com/office/drawing/2014/main" id="{9B7B5C5D-43F8-604E-01AE-A9AC34BB0A90}"/>
              </a:ext>
            </a:extLst>
          </p:cNvPr>
          <p:cNvSpPr/>
          <p:nvPr/>
        </p:nvSpPr>
        <p:spPr>
          <a:xfrm>
            <a:off x="3826166" y="3666243"/>
            <a:ext cx="64008" cy="1664208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5" name="Shape 25">
            <a:extLst>
              <a:ext uri="{FF2B5EF4-FFF2-40B4-BE49-F238E27FC236}">
                <a16:creationId xmlns:a16="http://schemas.microsoft.com/office/drawing/2014/main" id="{10245182-E0D7-2971-AD92-9CA6201C2C00}"/>
              </a:ext>
            </a:extLst>
          </p:cNvPr>
          <p:cNvSpPr/>
          <p:nvPr/>
        </p:nvSpPr>
        <p:spPr>
          <a:xfrm>
            <a:off x="4082198" y="3922275"/>
            <a:ext cx="603504" cy="603504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7" name="Text 26">
            <a:extLst>
              <a:ext uri="{FF2B5EF4-FFF2-40B4-BE49-F238E27FC236}">
                <a16:creationId xmlns:a16="http://schemas.microsoft.com/office/drawing/2014/main" id="{A45F4F87-A9DB-E61E-5E3F-9594E2770198}"/>
              </a:ext>
            </a:extLst>
          </p:cNvPr>
          <p:cNvSpPr/>
          <p:nvPr/>
        </p:nvSpPr>
        <p:spPr>
          <a:xfrm>
            <a:off x="4832006" y="3903987"/>
            <a:ext cx="22128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 clear ownership</a:t>
            </a:r>
          </a:p>
        </p:txBody>
      </p:sp>
      <p:sp>
        <p:nvSpPr>
          <p:cNvPr id="68" name="Text 27">
            <a:extLst>
              <a:ext uri="{FF2B5EF4-FFF2-40B4-BE49-F238E27FC236}">
                <a16:creationId xmlns:a16="http://schemas.microsoft.com/office/drawing/2014/main" id="{D87DAF83-363B-BB46-DF4C-99B138A60949}"/>
              </a:ext>
            </a:extLst>
          </p:cNvPr>
          <p:cNvSpPr/>
          <p:nvPr/>
        </p:nvSpPr>
        <p:spPr>
          <a:xfrm>
            <a:off x="4100486" y="4653795"/>
            <a:ext cx="28986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>
                <a:solidFill>
                  <a:srgbClr val="9FB1C8"/>
                </a:solidFill>
                <a:latin typeface="Calibri" pitchFamily="34" charset="0"/>
                <a:cs typeface="Calibri" pitchFamily="34" charset="-120"/>
              </a:rPr>
              <a:t>Nobody knows who created, maintains, or validates an asset</a:t>
            </a:r>
          </a:p>
        </p:txBody>
      </p:sp>
      <p:sp>
        <p:nvSpPr>
          <p:cNvPr id="69" name="Chip 3">
            <a:extLst>
              <a:ext uri="{FF2B5EF4-FFF2-40B4-BE49-F238E27FC236}">
                <a16:creationId xmlns:a16="http://schemas.microsoft.com/office/drawing/2014/main" id="{5F788DB6-2B5D-AE16-8DAF-EBB110B2ED6E}"/>
              </a:ext>
            </a:extLst>
          </p:cNvPr>
          <p:cNvSpPr/>
          <p:nvPr/>
        </p:nvSpPr>
        <p:spPr>
          <a:xfrm>
            <a:off x="558412" y="3922275"/>
            <a:ext cx="603504" cy="603504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0" name="Icon 3" descr="shadow-it">
            <a:extLst>
              <a:ext uri="{FF2B5EF4-FFF2-40B4-BE49-F238E27FC236}">
                <a16:creationId xmlns:a16="http://schemas.microsoft.com/office/drawing/2014/main" id="{779CAC3D-8996-8BE8-1239-B19E55019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3" y="4079186"/>
            <a:ext cx="289682" cy="289682"/>
          </a:xfrm>
          <a:prstGeom prst="rect">
            <a:avLst/>
          </a:prstGeom>
        </p:spPr>
      </p:pic>
      <p:pic>
        <p:nvPicPr>
          <p:cNvPr id="72" name="Icon 2" descr="search">
            <a:extLst>
              <a:ext uri="{FF2B5EF4-FFF2-40B4-BE49-F238E27FC236}">
                <a16:creationId xmlns:a16="http://schemas.microsoft.com/office/drawing/2014/main" id="{C4496155-8CC6-BE5D-C87C-39B146828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109" y="2232098"/>
            <a:ext cx="289682" cy="289682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384F865F-559F-ECF8-CFA2-1C9E6B818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109" y="4079186"/>
            <a:ext cx="289682" cy="2896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0">
            <a:extLst>
              <a:ext uri="{FF2B5EF4-FFF2-40B4-BE49-F238E27FC236}">
                <a16:creationId xmlns:a16="http://schemas.microsoft.com/office/drawing/2014/main" id="{A4365D1B-84CB-0BB0-FCC8-E06968B7A036}"/>
              </a:ext>
            </a:extLst>
          </p:cNvPr>
          <p:cNvSpPr/>
          <p:nvPr/>
        </p:nvSpPr>
        <p:spPr>
          <a:xfrm>
            <a:off x="274320" y="365760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0">
                <a:solidFill>
                  <a:srgbClr val="2134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20000"/>
          </a:p>
        </p:txBody>
      </p:sp>
      <p:sp>
        <p:nvSpPr>
          <p:cNvPr id="20" name="Shape 1">
            <a:extLst>
              <a:ext uri="{FF2B5EF4-FFF2-40B4-BE49-F238E27FC236}">
                <a16:creationId xmlns:a16="http://schemas.microsoft.com/office/drawing/2014/main" id="{EA1B498B-777B-06CF-0AB3-65CC7D0112AA}"/>
              </a:ext>
            </a:extLst>
          </p:cNvPr>
          <p:cNvSpPr/>
          <p:nvPr/>
        </p:nvSpPr>
        <p:spPr>
          <a:xfrm>
            <a:off x="7955280" y="2011680"/>
            <a:ext cx="3566160" cy="3108960"/>
          </a:xfrm>
          <a:prstGeom prst="rect">
            <a:avLst/>
          </a:prstGeom>
          <a:solidFill>
            <a:srgbClr val="17273F"/>
          </a:solidFill>
          <a:ln/>
          <a:effectLst>
            <a:outerShdw blurRad="114300" dist="38100" dir="5400000" algn="bl" rotWithShape="0">
              <a:srgbClr val="0A132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1" name="Image 0" descr="/Users/gblanc/Library/CloudStorage/OneDrive-AmadeusWorkplace/Documents/RivieraDev/coe.conf-riviera-dev-2026_ai-primitives-hub/pptx/img/guild/03-divided-benches.png">
            <a:extLst>
              <a:ext uri="{FF2B5EF4-FFF2-40B4-BE49-F238E27FC236}">
                <a16:creationId xmlns:a16="http://schemas.microsoft.com/office/drawing/2014/main" id="{CE40B1A9-FF87-7198-53B3-DD867886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10144" y="2066544"/>
            <a:ext cx="3456432" cy="2999232"/>
          </a:xfrm>
          <a:prstGeom prst="rect">
            <a:avLst/>
          </a:prstGeom>
        </p:spPr>
      </p:pic>
      <p:sp>
        <p:nvSpPr>
          <p:cNvPr id="22" name="Shape 2">
            <a:extLst>
              <a:ext uri="{FF2B5EF4-FFF2-40B4-BE49-F238E27FC236}">
                <a16:creationId xmlns:a16="http://schemas.microsoft.com/office/drawing/2014/main" id="{1AEBBF4B-33BF-96DD-F259-CF52C5DEE0E1}"/>
              </a:ext>
            </a:extLst>
          </p:cNvPr>
          <p:cNvSpPr/>
          <p:nvPr/>
        </p:nvSpPr>
        <p:spPr>
          <a:xfrm>
            <a:off x="7955280" y="2011680"/>
            <a:ext cx="64008" cy="31089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88AEBE93-6B9B-4539-4D44-B8E2AB52D1AF}"/>
              </a:ext>
            </a:extLst>
          </p:cNvPr>
          <p:cNvSpPr/>
          <p:nvPr/>
        </p:nvSpPr>
        <p:spPr>
          <a:xfrm>
            <a:off x="685800" y="1828800"/>
            <a:ext cx="704088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8000"/>
              </a:lnSpc>
              <a:buNone/>
            </a:pPr>
            <a:r>
              <a:rPr lang="en-US" sz="33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never lacked good assets.
</a:t>
            </a:r>
            <a:r>
              <a:rPr lang="en-US" sz="33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just couldn't find  -  or share  -  them.</a:t>
            </a:r>
            <a:endParaRPr lang="en-US" sz="330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E8E170A9-BED8-19E1-B4C0-A2FF891C4940}"/>
              </a:ext>
            </a:extLst>
          </p:cNvPr>
          <p:cNvSpPr/>
          <p:nvPr/>
        </p:nvSpPr>
        <p:spPr>
          <a:xfrm>
            <a:off x="685800" y="4892040"/>
            <a:ext cx="7040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50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Somewhere, someone had already solved it. Nobody else knew it existed  -  or how to pass it on.</a:t>
            </a:r>
            <a:endParaRPr lang="en-US"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F2925F-2B70-5CFA-7AA9-3405ECEC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yebrow">
            <a:extLst>
              <a:ext uri="{FF2B5EF4-FFF2-40B4-BE49-F238E27FC236}">
                <a16:creationId xmlns:a16="http://schemas.microsoft.com/office/drawing/2014/main" id="{2C948B12-C6BA-538E-AE7D-F3B9747AC86B}"/>
              </a:ext>
            </a:extLst>
          </p:cNvPr>
          <p:cNvSpPr/>
          <p:nvPr/>
        </p:nvSpPr>
        <p:spPr>
          <a:xfrm>
            <a:off x="685800" y="411480"/>
            <a:ext cx="960000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b="1" spc="150">
              <a:solidFill>
                <a:srgbClr val="EFA13C"/>
              </a:solidFill>
              <a:latin typeface="Consolas" pitchFamily="34" charset="0"/>
              <a:ea typeface="Consolas" pitchFamily="34" charset="-122"/>
              <a:cs typeface="Consolas" pitchFamily="34" charset="-120"/>
            </a:endParaRPr>
          </a:p>
        </p:txBody>
      </p:sp>
      <p:pic>
        <p:nvPicPr>
          <p:cNvPr id="4" name="Enthusiasts Image">
            <a:extLst>
              <a:ext uri="{FF2B5EF4-FFF2-40B4-BE49-F238E27FC236}">
                <a16:creationId xmlns:a16="http://schemas.microsoft.com/office/drawing/2014/main" id="{4E63B39F-FE24-BD20-4946-342AC6C22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10000"/>
            <a:ext cx="3393440" cy="2262000"/>
          </a:xfrm>
          <a:prstGeom prst="rect">
            <a:avLst/>
          </a:prstGeom>
          <a:effectLst>
            <a:outerShdw blurRad="114300" dist="38100" dir="5400000" algn="bl" rotWithShape="0">
              <a:srgbClr val="0A1320">
                <a:alpha val="30000"/>
              </a:srgbClr>
            </a:outerShdw>
          </a:effectLst>
        </p:spPr>
      </p:pic>
      <p:pic>
        <p:nvPicPr>
          <p:cNvPr id="5" name="Willing Middle Image">
            <a:extLst>
              <a:ext uri="{FF2B5EF4-FFF2-40B4-BE49-F238E27FC236}">
                <a16:creationId xmlns:a16="http://schemas.microsoft.com/office/drawing/2014/main" id="{7270277F-10C4-8887-AFD6-A97457069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280" y="2010000"/>
            <a:ext cx="3393440" cy="2262000"/>
          </a:xfrm>
          <a:prstGeom prst="rect">
            <a:avLst/>
          </a:prstGeom>
          <a:effectLst>
            <a:outerShdw blurRad="114300" dist="38100" dir="5400000" algn="bl" rotWithShape="0">
              <a:srgbClr val="0A1320">
                <a:alpha val="30000"/>
              </a:srgbClr>
            </a:outerShdw>
          </a:effectLst>
        </p:spPr>
      </p:pic>
      <p:pic>
        <p:nvPicPr>
          <p:cNvPr id="6" name="Skeptics Image">
            <a:extLst>
              <a:ext uri="{FF2B5EF4-FFF2-40B4-BE49-F238E27FC236}">
                <a16:creationId xmlns:a16="http://schemas.microsoft.com/office/drawing/2014/main" id="{4BE87A7A-666A-77BC-9386-70E65CF57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760" y="2010000"/>
            <a:ext cx="3393440" cy="2262000"/>
          </a:xfrm>
          <a:prstGeom prst="rect">
            <a:avLst/>
          </a:prstGeom>
          <a:effectLst>
            <a:outerShdw blurRad="114300" dist="38100" dir="5400000" algn="bl" rotWithShape="0">
              <a:srgbClr val="0A1320">
                <a:alpha val="30000"/>
              </a:srgbClr>
            </a:outerShdw>
          </a:effectLst>
        </p:spPr>
      </p:pic>
      <p:sp>
        <p:nvSpPr>
          <p:cNvPr id="7" name="Accent 1">
            <a:extLst>
              <a:ext uri="{FF2B5EF4-FFF2-40B4-BE49-F238E27FC236}">
                <a16:creationId xmlns:a16="http://schemas.microsoft.com/office/drawing/2014/main" id="{B925F748-EAD7-0597-07B5-2BF1ABCE5B8D}"/>
              </a:ext>
            </a:extLst>
          </p:cNvPr>
          <p:cNvSpPr/>
          <p:nvPr/>
        </p:nvSpPr>
        <p:spPr>
          <a:xfrm>
            <a:off x="685800" y="4392000"/>
            <a:ext cx="480000" cy="54864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Accent 2">
            <a:extLst>
              <a:ext uri="{FF2B5EF4-FFF2-40B4-BE49-F238E27FC236}">
                <a16:creationId xmlns:a16="http://schemas.microsoft.com/office/drawing/2014/main" id="{AF26B96E-ADBC-79DB-CD35-058A3E77624E}"/>
              </a:ext>
            </a:extLst>
          </p:cNvPr>
          <p:cNvSpPr/>
          <p:nvPr/>
        </p:nvSpPr>
        <p:spPr>
          <a:xfrm>
            <a:off x="4399280" y="4392000"/>
            <a:ext cx="480000" cy="54864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Accent 3">
            <a:extLst>
              <a:ext uri="{FF2B5EF4-FFF2-40B4-BE49-F238E27FC236}">
                <a16:creationId xmlns:a16="http://schemas.microsoft.com/office/drawing/2014/main" id="{A3CC36DC-7222-8C8A-CE2C-3CE4E97F8D81}"/>
              </a:ext>
            </a:extLst>
          </p:cNvPr>
          <p:cNvSpPr/>
          <p:nvPr/>
        </p:nvSpPr>
        <p:spPr>
          <a:xfrm>
            <a:off x="8112760" y="4392000"/>
            <a:ext cx="480000" cy="54864"/>
          </a:xfrm>
          <a:prstGeom prst="rect">
            <a:avLst/>
          </a:prstGeom>
          <a:solidFill>
            <a:srgbClr val="E862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Label 1">
            <a:extLst>
              <a:ext uri="{FF2B5EF4-FFF2-40B4-BE49-F238E27FC236}">
                <a16:creationId xmlns:a16="http://schemas.microsoft.com/office/drawing/2014/main" id="{AE849721-BE69-64EA-C144-02F9A655C3A6}"/>
              </a:ext>
            </a:extLst>
          </p:cNvPr>
          <p:cNvSpPr/>
          <p:nvPr/>
        </p:nvSpPr>
        <p:spPr>
          <a:xfrm>
            <a:off x="685800" y="4500000"/>
            <a:ext cx="3393440" cy="3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spc="40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ENTHUSIASTS</a:t>
            </a:r>
          </a:p>
        </p:txBody>
      </p:sp>
      <p:sp>
        <p:nvSpPr>
          <p:cNvPr id="11" name="Label 2">
            <a:extLst>
              <a:ext uri="{FF2B5EF4-FFF2-40B4-BE49-F238E27FC236}">
                <a16:creationId xmlns:a16="http://schemas.microsoft.com/office/drawing/2014/main" id="{12E66CEE-87B7-001A-B020-95F7928ED601}"/>
              </a:ext>
            </a:extLst>
          </p:cNvPr>
          <p:cNvSpPr/>
          <p:nvPr/>
        </p:nvSpPr>
        <p:spPr>
          <a:xfrm>
            <a:off x="4399280" y="4500000"/>
            <a:ext cx="3393440" cy="3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spc="40" dirty="0">
                <a:solidFill>
                  <a:srgbClr val="1FB6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WILLING MIDDLE</a:t>
            </a:r>
          </a:p>
        </p:txBody>
      </p:sp>
      <p:sp>
        <p:nvSpPr>
          <p:cNvPr id="12" name="Label 3">
            <a:extLst>
              <a:ext uri="{FF2B5EF4-FFF2-40B4-BE49-F238E27FC236}">
                <a16:creationId xmlns:a16="http://schemas.microsoft.com/office/drawing/2014/main" id="{8AEFE479-A0B7-256A-B0A1-7B496C80C5BA}"/>
              </a:ext>
            </a:extLst>
          </p:cNvPr>
          <p:cNvSpPr/>
          <p:nvPr/>
        </p:nvSpPr>
        <p:spPr>
          <a:xfrm>
            <a:off x="8112760" y="4500000"/>
            <a:ext cx="3393440" cy="3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spc="40">
                <a:solidFill>
                  <a:srgbClr val="E8624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SKEPTICS</a:t>
            </a:r>
          </a:p>
        </p:txBody>
      </p:sp>
      <p:sp>
        <p:nvSpPr>
          <p:cNvPr id="13" name="Desc 1">
            <a:extLst>
              <a:ext uri="{FF2B5EF4-FFF2-40B4-BE49-F238E27FC236}">
                <a16:creationId xmlns:a16="http://schemas.microsoft.com/office/drawing/2014/main" id="{562CF957-218F-C270-B0CB-339227CA8A39}"/>
              </a:ext>
            </a:extLst>
          </p:cNvPr>
          <p:cNvSpPr/>
          <p:nvPr/>
        </p:nvSpPr>
        <p:spPr>
          <a:xfrm>
            <a:off x="685800" y="4870000"/>
            <a:ext cx="3393440" cy="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6000"/>
              </a:lnSpc>
              <a:buNone/>
            </a:pPr>
            <a:r>
              <a:rPr lang="en-US" sz="120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Already flying ahead, aware of every tool.</a:t>
            </a:r>
          </a:p>
        </p:txBody>
      </p:sp>
      <p:sp>
        <p:nvSpPr>
          <p:cNvPr id="14" name="Desc 2">
            <a:extLst>
              <a:ext uri="{FF2B5EF4-FFF2-40B4-BE49-F238E27FC236}">
                <a16:creationId xmlns:a16="http://schemas.microsoft.com/office/drawing/2014/main" id="{40760B74-FF13-2304-A1E0-E2088349C521}"/>
              </a:ext>
            </a:extLst>
          </p:cNvPr>
          <p:cNvSpPr/>
          <p:nvPr/>
        </p:nvSpPr>
        <p:spPr>
          <a:xfrm>
            <a:off x="4399280" y="4870000"/>
            <a:ext cx="3393440" cy="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6000"/>
              </a:lnSpc>
              <a:buNone/>
            </a:pPr>
            <a:r>
              <a:rPr lang="en-US" sz="120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to move, waiting for guidance to do it right.</a:t>
            </a:r>
          </a:p>
        </p:txBody>
      </p:sp>
      <p:sp>
        <p:nvSpPr>
          <p:cNvPr id="15" name="Desc 3">
            <a:extLst>
              <a:ext uri="{FF2B5EF4-FFF2-40B4-BE49-F238E27FC236}">
                <a16:creationId xmlns:a16="http://schemas.microsoft.com/office/drawing/2014/main" id="{4A62850A-6777-6F7D-F9D5-F523CB38B4EF}"/>
              </a:ext>
            </a:extLst>
          </p:cNvPr>
          <p:cNvSpPr/>
          <p:nvPr/>
        </p:nvSpPr>
        <p:spPr>
          <a:xfrm>
            <a:off x="8112760" y="4870000"/>
            <a:ext cx="3393440" cy="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6000"/>
              </a:lnSpc>
              <a:buNone/>
            </a:pPr>
            <a:r>
              <a:rPr lang="en-US" sz="120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on principles; others not yet convinced it delivers value.</a:t>
            </a: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1D3F574A-1DEB-451F-7546-7C52BB95AADB}"/>
              </a:ext>
            </a:extLst>
          </p:cNvPr>
          <p:cNvSpPr/>
          <p:nvPr/>
        </p:nvSpPr>
        <p:spPr>
          <a:xfrm>
            <a:off x="685800" y="896112"/>
            <a:ext cx="1082009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00" b="1">
                <a:solidFill>
                  <a:srgbClr val="EAF0F7"/>
                </a:solidFill>
                <a:latin typeface="Trebuchet MS" pitchFamily="34" charset="0"/>
              </a:rPr>
              <a:t>The AI adoption gap</a:t>
            </a:r>
          </a:p>
        </p:txBody>
      </p:sp>
      <p:sp>
        <p:nvSpPr>
          <p:cNvPr id="18" name="Shape 0">
            <a:extLst>
              <a:ext uri="{FF2B5EF4-FFF2-40B4-BE49-F238E27FC236}">
                <a16:creationId xmlns:a16="http://schemas.microsoft.com/office/drawing/2014/main" id="{4513424B-8E77-45DF-006A-98E4D8FB5D43}"/>
              </a:ext>
            </a:extLst>
          </p:cNvPr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EC8FD4DA-4D83-9D6F-D027-8CF043DCA986}"/>
              </a:ext>
            </a:extLst>
          </p:cNvPr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04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WHO WERE WE TRYING TO HELP?</a:t>
            </a:r>
          </a:p>
        </p:txBody>
      </p:sp>
    </p:spTree>
    <p:extLst>
      <p:ext uri="{BB962C8B-B14F-4D97-AF65-F5344CB8AC3E}">
        <p14:creationId xmlns:p14="http://schemas.microsoft.com/office/powerpoint/2010/main" val="340896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05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THE REQUIREMENTS</a:t>
            </a:r>
            <a:endParaRPr lang="en-US" sz="1150"/>
          </a:p>
        </p:txBody>
      </p:sp>
      <p:sp>
        <p:nvSpPr>
          <p:cNvPr id="4" name="Text 2"/>
          <p:cNvSpPr/>
          <p:nvPr/>
        </p:nvSpPr>
        <p:spPr>
          <a:xfrm>
            <a:off x="685800" y="896112"/>
            <a:ext cx="1082009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Apply what software engineering taught us</a:t>
            </a:r>
          </a:p>
        </p:txBody>
      </p:sp>
      <p:sp>
        <p:nvSpPr>
          <p:cNvPr id="5" name="Shape 3"/>
          <p:cNvSpPr/>
          <p:nvPr/>
        </p:nvSpPr>
        <p:spPr>
          <a:xfrm>
            <a:off x="7810439" y="3831336"/>
            <a:ext cx="3401568" cy="148132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810439" y="3831336"/>
            <a:ext cx="64008" cy="148132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8048183" y="4105656"/>
            <a:ext cx="603504" cy="603504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94" y="4262567"/>
            <a:ext cx="289682" cy="28968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797991" y="4078224"/>
            <a:ext cx="22585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Context Management</a:t>
            </a:r>
            <a:endParaRPr lang="en-US" sz="1500"/>
          </a:p>
        </p:txBody>
      </p:sp>
      <p:sp>
        <p:nvSpPr>
          <p:cNvPr id="10" name="Text 7"/>
          <p:cNvSpPr/>
          <p:nvPr/>
        </p:nvSpPr>
        <p:spPr>
          <a:xfrm>
            <a:off x="8797991" y="4489704"/>
            <a:ext cx="22585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 only what you need</a:t>
            </a:r>
            <a:endParaRPr lang="en-US" sz="1250"/>
          </a:p>
        </p:txBody>
      </p:sp>
      <p:sp>
        <p:nvSpPr>
          <p:cNvPr id="11" name="Shape 8"/>
          <p:cNvSpPr/>
          <p:nvPr/>
        </p:nvSpPr>
        <p:spPr>
          <a:xfrm>
            <a:off x="685800" y="2148840"/>
            <a:ext cx="3401568" cy="148132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685800" y="2148840"/>
            <a:ext cx="64008" cy="148132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923544" y="2423160"/>
            <a:ext cx="603504" cy="603504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55" y="2580071"/>
            <a:ext cx="289682" cy="28968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673352" y="2395728"/>
            <a:ext cx="22585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Distribution</a:t>
            </a:r>
            <a:endParaRPr lang="en-US" sz="1500"/>
          </a:p>
        </p:txBody>
      </p:sp>
      <p:sp>
        <p:nvSpPr>
          <p:cNvPr id="16" name="Text 12"/>
          <p:cNvSpPr/>
          <p:nvPr/>
        </p:nvSpPr>
        <p:spPr>
          <a:xfrm>
            <a:off x="1673352" y="2807208"/>
            <a:ext cx="22585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Install, update and share assets consistently</a:t>
            </a:r>
          </a:p>
        </p:txBody>
      </p:sp>
      <p:sp>
        <p:nvSpPr>
          <p:cNvPr id="17" name="Shape 13"/>
          <p:cNvSpPr/>
          <p:nvPr/>
        </p:nvSpPr>
        <p:spPr>
          <a:xfrm>
            <a:off x="4251960" y="2148840"/>
            <a:ext cx="3401568" cy="148132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251960" y="2148840"/>
            <a:ext cx="64008" cy="148132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4489704" y="2423160"/>
            <a:ext cx="603504" cy="603504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615" y="2580071"/>
            <a:ext cx="289682" cy="28968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239512" y="2395728"/>
            <a:ext cx="22585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Discoverability</a:t>
            </a:r>
            <a:endParaRPr lang="en-US" sz="1500"/>
          </a:p>
        </p:txBody>
      </p:sp>
      <p:sp>
        <p:nvSpPr>
          <p:cNvPr id="22" name="Text 17"/>
          <p:cNvSpPr/>
          <p:nvPr/>
        </p:nvSpPr>
        <p:spPr>
          <a:xfrm>
            <a:off x="5239512" y="2807208"/>
            <a:ext cx="22585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what exists before rebuilding it</a:t>
            </a:r>
          </a:p>
        </p:txBody>
      </p:sp>
      <p:sp>
        <p:nvSpPr>
          <p:cNvPr id="23" name="Shape 18"/>
          <p:cNvSpPr/>
          <p:nvPr/>
        </p:nvSpPr>
        <p:spPr>
          <a:xfrm>
            <a:off x="685800" y="3831336"/>
            <a:ext cx="3401568" cy="148132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685800" y="3831336"/>
            <a:ext cx="64008" cy="148132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923544" y="4105656"/>
            <a:ext cx="603504" cy="603504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55" y="4262567"/>
            <a:ext cx="289682" cy="28968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673352" y="4078224"/>
            <a:ext cx="22585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Ownership &amp; provenance</a:t>
            </a:r>
            <a:endParaRPr lang="en-US" sz="1500"/>
          </a:p>
        </p:txBody>
      </p:sp>
      <p:sp>
        <p:nvSpPr>
          <p:cNvPr id="28" name="Text 22"/>
          <p:cNvSpPr/>
          <p:nvPr/>
        </p:nvSpPr>
        <p:spPr>
          <a:xfrm>
            <a:off x="1673352" y="4489704"/>
            <a:ext cx="22585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who created it, maintains it, and whether it can be trusted</a:t>
            </a:r>
          </a:p>
        </p:txBody>
      </p:sp>
      <p:sp>
        <p:nvSpPr>
          <p:cNvPr id="29" name="Shape 23"/>
          <p:cNvSpPr/>
          <p:nvPr/>
        </p:nvSpPr>
        <p:spPr>
          <a:xfrm>
            <a:off x="7810439" y="2148840"/>
            <a:ext cx="3401568" cy="148132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4"/>
          <p:cNvSpPr/>
          <p:nvPr/>
        </p:nvSpPr>
        <p:spPr>
          <a:xfrm>
            <a:off x="7810439" y="2148840"/>
            <a:ext cx="64008" cy="148132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5"/>
          <p:cNvSpPr/>
          <p:nvPr/>
        </p:nvSpPr>
        <p:spPr>
          <a:xfrm>
            <a:off x="8048183" y="2423160"/>
            <a:ext cx="603504" cy="603504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094" y="2580071"/>
            <a:ext cx="289682" cy="289682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8797991" y="2395728"/>
            <a:ext cx="22585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Federated contribution</a:t>
            </a:r>
            <a:endParaRPr lang="en-US" sz="1500"/>
          </a:p>
        </p:txBody>
      </p:sp>
      <p:sp>
        <p:nvSpPr>
          <p:cNvPr id="34" name="Text 27"/>
          <p:cNvSpPr/>
          <p:nvPr/>
        </p:nvSpPr>
        <p:spPr>
          <a:xfrm>
            <a:off x="8797991" y="2807208"/>
            <a:ext cx="22585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 domain experts publish their knowledge directly</a:t>
            </a:r>
          </a:p>
        </p:txBody>
      </p:sp>
      <p:sp>
        <p:nvSpPr>
          <p:cNvPr id="35" name="Shape 28"/>
          <p:cNvSpPr/>
          <p:nvPr/>
        </p:nvSpPr>
        <p:spPr>
          <a:xfrm>
            <a:off x="4251960" y="3831336"/>
            <a:ext cx="3401568" cy="1481328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Shape 29"/>
          <p:cNvSpPr/>
          <p:nvPr/>
        </p:nvSpPr>
        <p:spPr>
          <a:xfrm>
            <a:off x="4251960" y="3831336"/>
            <a:ext cx="64008" cy="1481328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30"/>
          <p:cNvSpPr/>
          <p:nvPr/>
        </p:nvSpPr>
        <p:spPr>
          <a:xfrm>
            <a:off x="4489704" y="4105656"/>
            <a:ext cx="603504" cy="603504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615" y="4262567"/>
            <a:ext cx="289682" cy="289682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5239512" y="4078224"/>
            <a:ext cx="22585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Governance</a:t>
            </a:r>
            <a:endParaRPr lang="en-US" sz="1500"/>
          </a:p>
        </p:txBody>
      </p:sp>
      <p:sp>
        <p:nvSpPr>
          <p:cNvPr id="40" name="Text 32"/>
          <p:cNvSpPr/>
          <p:nvPr/>
        </p:nvSpPr>
        <p:spPr>
          <a:xfrm>
            <a:off x="5239512" y="4489704"/>
            <a:ext cx="22585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be applied after onboarding</a:t>
            </a:r>
            <a:endParaRPr lang="en-US" sz="12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75DD1-1D18-6F64-06FA-9850000C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C081393-7F36-A33F-D34E-C93DE1DABA3F}"/>
              </a:ext>
            </a:extLst>
          </p:cNvPr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6709C1E-B132-696A-5213-A4C854C96630}"/>
              </a:ext>
            </a:extLst>
          </p:cNvPr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06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THE PRODUCT MODEL</a:t>
            </a:r>
            <a:endParaRPr lang="en-US" sz="115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6FCA081-CD16-29F9-AFA5-C36374772FEC}"/>
              </a:ext>
            </a:extLst>
          </p:cNvPr>
          <p:cNvSpPr/>
          <p:nvPr/>
        </p:nvSpPr>
        <p:spPr>
          <a:xfrm>
            <a:off x="685800" y="896112"/>
            <a:ext cx="1082009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the pieces fit together</a:t>
            </a:r>
            <a:endParaRPr lang="en-US" sz="3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56D1EB-FD12-8D04-6790-C8B05A6B01BF}"/>
              </a:ext>
            </a:extLst>
          </p:cNvPr>
          <p:cNvSpPr txBox="1"/>
          <p:nvPr/>
        </p:nvSpPr>
        <p:spPr>
          <a:xfrm>
            <a:off x="928752" y="5457009"/>
            <a:ext cx="72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deus Neue" pitchFamily="2" charset="0"/>
                <a:ea typeface="Amadeus Neue" pitchFamily="2" charset="0"/>
                <a:cs typeface="Amadeus Neue" pitchFamily="2" charset="0"/>
              </a:rPr>
              <a:t>Skills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075EA7-DBBF-8889-294D-FC407AD64161}"/>
              </a:ext>
            </a:extLst>
          </p:cNvPr>
          <p:cNvCxnSpPr>
            <a:cxnSpLocks/>
          </p:cNvCxnSpPr>
          <p:nvPr/>
        </p:nvCxnSpPr>
        <p:spPr>
          <a:xfrm>
            <a:off x="568493" y="2141429"/>
            <a:ext cx="1374412" cy="0"/>
          </a:xfrm>
          <a:prstGeom prst="line">
            <a:avLst/>
          </a:prstGeom>
          <a:ln w="0" cap="flat">
            <a:solidFill>
              <a:srgbClr val="D98A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BB9D6E4-1FF7-730A-FC87-45A9986505F5}"/>
              </a:ext>
            </a:extLst>
          </p:cNvPr>
          <p:cNvSpPr txBox="1"/>
          <p:nvPr/>
        </p:nvSpPr>
        <p:spPr>
          <a:xfrm>
            <a:off x="625592" y="1728835"/>
            <a:ext cx="101264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deus Neue" pitchFamily="2" charset="0"/>
                <a:ea typeface="Amadeus Neue" pitchFamily="2" charset="0"/>
                <a:cs typeface="Amadeus Neue" pitchFamily="2" charset="0"/>
              </a:rPr>
              <a:t>Primitives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918C08-67DC-E9DA-C62E-EE3D30C31F51}"/>
              </a:ext>
            </a:extLst>
          </p:cNvPr>
          <p:cNvGrpSpPr/>
          <p:nvPr/>
        </p:nvGrpSpPr>
        <p:grpSpPr>
          <a:xfrm>
            <a:off x="2955390" y="3811802"/>
            <a:ext cx="1333609" cy="984246"/>
            <a:chOff x="1373118" y="2437964"/>
            <a:chExt cx="1568952" cy="115793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5D26B5A-BAB0-06BD-5865-909CC48DC0C3}"/>
                </a:ext>
              </a:extLst>
            </p:cNvPr>
            <p:cNvGrpSpPr/>
            <p:nvPr/>
          </p:nvGrpSpPr>
          <p:grpSpPr>
            <a:xfrm>
              <a:off x="1373118" y="2730232"/>
              <a:ext cx="1308476" cy="865669"/>
              <a:chOff x="3296468" y="1631383"/>
              <a:chExt cx="1308476" cy="865669"/>
            </a:xfrm>
          </p:grpSpPr>
          <p:pic>
            <p:nvPicPr>
              <p:cNvPr id="62" name="Graphic 61" descr="Chat bubble with solid fill">
                <a:extLst>
                  <a:ext uri="{FF2B5EF4-FFF2-40B4-BE49-F238E27FC236}">
                    <a16:creationId xmlns:a16="http://schemas.microsoft.com/office/drawing/2014/main" id="{7EADBFF9-1E46-6F84-8FA5-8FAC86EC7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85093" y="1631383"/>
                <a:ext cx="542721" cy="542720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6BC8C82-2A15-7E06-0162-AE552697D53D}"/>
                  </a:ext>
                </a:extLst>
              </p:cNvPr>
              <p:cNvSpPr txBox="1"/>
              <p:nvPr/>
            </p:nvSpPr>
            <p:spPr>
              <a:xfrm>
                <a:off x="3296468" y="2189275"/>
                <a:ext cx="13084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 pitchFamily="2" charset="0"/>
                  <a:ea typeface="Amadeus Neue" pitchFamily="2" charset="0"/>
                  <a:cs typeface="Amadeus Neue" pitchFamily="2" charset="0"/>
                </a:endParaRPr>
              </a:p>
            </p:txBody>
          </p:sp>
        </p:grpSp>
        <p:pic>
          <p:nvPicPr>
            <p:cNvPr id="57" name="Content Placeholder 29" descr="Clipboard Checked with solid fill">
              <a:extLst>
                <a:ext uri="{FF2B5EF4-FFF2-40B4-BE49-F238E27FC236}">
                  <a16:creationId xmlns:a16="http://schemas.microsoft.com/office/drawing/2014/main" id="{1F859151-2352-9280-BE65-6D831C73315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58502" y="2437964"/>
              <a:ext cx="472387" cy="472387"/>
            </a:xfrm>
            <a:prstGeom prst="rect">
              <a:avLst/>
            </a:prstGeom>
          </p:spPr>
        </p:pic>
        <p:pic>
          <p:nvPicPr>
            <p:cNvPr id="58" name="Graphic 57" descr="Head with gears with solid fill">
              <a:extLst>
                <a:ext uri="{FF2B5EF4-FFF2-40B4-BE49-F238E27FC236}">
                  <a16:creationId xmlns:a16="http://schemas.microsoft.com/office/drawing/2014/main" id="{14EE070E-9876-8C3D-DC3E-343250D00E7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44331" y="2751538"/>
              <a:ext cx="497739" cy="497739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2484595-5F16-5262-B7AC-C661C3FC55BC}"/>
              </a:ext>
            </a:extLst>
          </p:cNvPr>
          <p:cNvSpPr txBox="1"/>
          <p:nvPr/>
        </p:nvSpPr>
        <p:spPr>
          <a:xfrm>
            <a:off x="3400932" y="3216690"/>
            <a:ext cx="134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deus Neue" pitchFamily="2" charset="0"/>
                <a:ea typeface="Amadeus Neue" pitchFamily="2" charset="0"/>
                <a:cs typeface="Amadeus Neue" pitchFamily="2" charset="0"/>
              </a:rPr>
              <a:t>Collections</a:t>
            </a:r>
          </a:p>
        </p:txBody>
      </p:sp>
      <p:cxnSp>
        <p:nvCxnSpPr>
          <p:cNvPr id="64" name="Connector: Curved 98">
            <a:extLst>
              <a:ext uri="{FF2B5EF4-FFF2-40B4-BE49-F238E27FC236}">
                <a16:creationId xmlns:a16="http://schemas.microsoft.com/office/drawing/2014/main" id="{DEFB8CC0-9334-1783-F2F7-74C84DD241C1}"/>
              </a:ext>
            </a:extLst>
          </p:cNvPr>
          <p:cNvCxnSpPr>
            <a:cxnSpLocks/>
          </p:cNvCxnSpPr>
          <p:nvPr/>
        </p:nvCxnSpPr>
        <p:spPr>
          <a:xfrm>
            <a:off x="8509855" y="3689589"/>
            <a:ext cx="1918780" cy="603773"/>
          </a:xfrm>
          <a:prstGeom prst="curvedConnector3">
            <a:avLst>
              <a:gd name="adj1" fmla="val 50000"/>
            </a:avLst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99">
            <a:extLst>
              <a:ext uri="{FF2B5EF4-FFF2-40B4-BE49-F238E27FC236}">
                <a16:creationId xmlns:a16="http://schemas.microsoft.com/office/drawing/2014/main" id="{DB51CA4B-E67B-88C8-980C-1EC1408C35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16838" y="4985220"/>
            <a:ext cx="1207576" cy="1172409"/>
          </a:xfrm>
          <a:prstGeom prst="curvedConnector3">
            <a:avLst/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105">
            <a:extLst>
              <a:ext uri="{FF2B5EF4-FFF2-40B4-BE49-F238E27FC236}">
                <a16:creationId xmlns:a16="http://schemas.microsoft.com/office/drawing/2014/main" id="{9E45D951-8201-C847-8DA3-827385B648A7}"/>
              </a:ext>
            </a:extLst>
          </p:cNvPr>
          <p:cNvCxnSpPr>
            <a:cxnSpLocks/>
          </p:cNvCxnSpPr>
          <p:nvPr/>
        </p:nvCxnSpPr>
        <p:spPr>
          <a:xfrm>
            <a:off x="1615341" y="3608599"/>
            <a:ext cx="1207424" cy="441977"/>
          </a:xfrm>
          <a:prstGeom prst="curvedConnector3">
            <a:avLst>
              <a:gd name="adj1" fmla="val 50000"/>
            </a:avLst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112">
            <a:extLst>
              <a:ext uri="{FF2B5EF4-FFF2-40B4-BE49-F238E27FC236}">
                <a16:creationId xmlns:a16="http://schemas.microsoft.com/office/drawing/2014/main" id="{EBC114D4-5DF4-6DA7-B614-140E2D5D99A8}"/>
              </a:ext>
            </a:extLst>
          </p:cNvPr>
          <p:cNvCxnSpPr>
            <a:cxnSpLocks/>
          </p:cNvCxnSpPr>
          <p:nvPr/>
        </p:nvCxnSpPr>
        <p:spPr>
          <a:xfrm flipV="1">
            <a:off x="1611271" y="4388916"/>
            <a:ext cx="1195561" cy="35419"/>
          </a:xfrm>
          <a:prstGeom prst="curvedConnector3">
            <a:avLst>
              <a:gd name="adj1" fmla="val 50000"/>
            </a:avLst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115">
            <a:extLst>
              <a:ext uri="{FF2B5EF4-FFF2-40B4-BE49-F238E27FC236}">
                <a16:creationId xmlns:a16="http://schemas.microsoft.com/office/drawing/2014/main" id="{24F771BB-6187-F0D3-E34E-F58642A7ED37}"/>
              </a:ext>
            </a:extLst>
          </p:cNvPr>
          <p:cNvCxnSpPr>
            <a:cxnSpLocks/>
          </p:cNvCxnSpPr>
          <p:nvPr/>
        </p:nvCxnSpPr>
        <p:spPr>
          <a:xfrm flipV="1">
            <a:off x="1611271" y="4651162"/>
            <a:ext cx="1140118" cy="718530"/>
          </a:xfrm>
          <a:prstGeom prst="curvedConnector3">
            <a:avLst>
              <a:gd name="adj1" fmla="val 50000"/>
            </a:avLst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9311612-2C42-8DE5-C514-0B4AA3FE5A8D}"/>
              </a:ext>
            </a:extLst>
          </p:cNvPr>
          <p:cNvGrpSpPr/>
          <p:nvPr/>
        </p:nvGrpSpPr>
        <p:grpSpPr>
          <a:xfrm>
            <a:off x="7567008" y="2815575"/>
            <a:ext cx="1029449" cy="1228745"/>
            <a:chOff x="237428" y="2599495"/>
            <a:chExt cx="1211117" cy="1445583"/>
          </a:xfrm>
        </p:grpSpPr>
        <p:pic>
          <p:nvPicPr>
            <p:cNvPr id="70" name="Graphic 69" descr="Stamp outline">
              <a:extLst>
                <a:ext uri="{FF2B5EF4-FFF2-40B4-BE49-F238E27FC236}">
                  <a16:creationId xmlns:a16="http://schemas.microsoft.com/office/drawing/2014/main" id="{3C500343-5BAC-F572-6646-428351FA3E3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2761" y="3136249"/>
              <a:ext cx="604028" cy="604029"/>
            </a:xfrm>
            <a:prstGeom prst="rect">
              <a:avLst/>
            </a:prstGeom>
          </p:spPr>
        </p:pic>
        <p:pic>
          <p:nvPicPr>
            <p:cNvPr id="71" name="Graphic 70" descr="Stamp outline">
              <a:extLst>
                <a:ext uri="{FF2B5EF4-FFF2-40B4-BE49-F238E27FC236}">
                  <a16:creationId xmlns:a16="http://schemas.microsoft.com/office/drawing/2014/main" id="{488544EC-D2C2-5D11-A105-37F26C0FBE3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7561" y="3441049"/>
              <a:ext cx="604028" cy="604029"/>
            </a:xfrm>
            <a:prstGeom prst="rect">
              <a:avLst/>
            </a:prstGeom>
          </p:spPr>
        </p:pic>
        <p:pic>
          <p:nvPicPr>
            <p:cNvPr id="72" name="Graphic 71" descr="Stamp outline">
              <a:extLst>
                <a:ext uri="{FF2B5EF4-FFF2-40B4-BE49-F238E27FC236}">
                  <a16:creationId xmlns:a16="http://schemas.microsoft.com/office/drawing/2014/main" id="{07177F20-595A-A2B0-88E8-F99D2ADF53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5161" y="3288649"/>
              <a:ext cx="604028" cy="604029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726EE39-B679-B1DA-FA12-ED628C6E8538}"/>
                </a:ext>
              </a:extLst>
            </p:cNvPr>
            <p:cNvSpPr txBox="1"/>
            <p:nvPr/>
          </p:nvSpPr>
          <p:spPr>
            <a:xfrm>
              <a:off x="237428" y="2599495"/>
              <a:ext cx="1211117" cy="43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srgbClr val="FFFFFF"/>
                  </a:solidFill>
                  <a:latin typeface="Amadeus Neue" pitchFamily="2" charset="0"/>
                  <a:ea typeface="Amadeus Neue" pitchFamily="2" charset="0"/>
                  <a:cs typeface="Amadeus Neue" pitchFamily="2" charset="0"/>
                </a:rPr>
                <a:t>Sources</a:t>
              </a:r>
            </a:p>
          </p:txBody>
        </p:sp>
      </p:grpSp>
      <p:cxnSp>
        <p:nvCxnSpPr>
          <p:cNvPr id="74" name="Connector: Curved 152">
            <a:extLst>
              <a:ext uri="{FF2B5EF4-FFF2-40B4-BE49-F238E27FC236}">
                <a16:creationId xmlns:a16="http://schemas.microsoft.com/office/drawing/2014/main" id="{94F4BFC0-1522-FCF2-7872-BAA8DA603B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92605" y="2641854"/>
            <a:ext cx="1264720" cy="1123199"/>
          </a:xfrm>
          <a:prstGeom prst="curvedConnector3">
            <a:avLst>
              <a:gd name="adj1" fmla="val 50000"/>
            </a:avLst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Curved 158">
            <a:extLst>
              <a:ext uri="{FF2B5EF4-FFF2-40B4-BE49-F238E27FC236}">
                <a16:creationId xmlns:a16="http://schemas.microsoft.com/office/drawing/2014/main" id="{A5815C37-8C3C-71EA-AA42-4C5F4828FBC4}"/>
              </a:ext>
            </a:extLst>
          </p:cNvPr>
          <p:cNvCxnSpPr>
            <a:cxnSpLocks/>
          </p:cNvCxnSpPr>
          <p:nvPr/>
        </p:nvCxnSpPr>
        <p:spPr>
          <a:xfrm flipV="1">
            <a:off x="5139423" y="3651029"/>
            <a:ext cx="2437733" cy="546364"/>
          </a:xfrm>
          <a:prstGeom prst="curvedConnector3">
            <a:avLst/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7E5C700-0ED6-0289-1028-846D557DEC42}"/>
              </a:ext>
            </a:extLst>
          </p:cNvPr>
          <p:cNvSpPr txBox="1"/>
          <p:nvPr/>
        </p:nvSpPr>
        <p:spPr>
          <a:xfrm>
            <a:off x="7214920" y="4933299"/>
            <a:ext cx="201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deus Neue" pitchFamily="2" charset="0"/>
                <a:ea typeface="Amadeus Neue" pitchFamily="2" charset="0"/>
                <a:cs typeface="Amadeus Neue" pitchFamily="2" charset="0"/>
              </a:defRPr>
            </a:lvl1pPr>
          </a:lstStyle>
          <a:p>
            <a:pPr algn="ctr"/>
            <a:r>
              <a:rPr lang="en-US" dirty="0"/>
              <a:t>Profiles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5B1A58F-EA6F-3114-5364-B527EF50A21A}"/>
              </a:ext>
            </a:extLst>
          </p:cNvPr>
          <p:cNvGrpSpPr/>
          <p:nvPr/>
        </p:nvGrpSpPr>
        <p:grpSpPr>
          <a:xfrm>
            <a:off x="7696445" y="5350524"/>
            <a:ext cx="755808" cy="654225"/>
            <a:chOff x="7785179" y="5333189"/>
            <a:chExt cx="755808" cy="654225"/>
          </a:xfrm>
        </p:grpSpPr>
        <p:pic>
          <p:nvPicPr>
            <p:cNvPr id="77" name="Graphic 76" descr="Male profile with solid fill">
              <a:extLst>
                <a:ext uri="{FF2B5EF4-FFF2-40B4-BE49-F238E27FC236}">
                  <a16:creationId xmlns:a16="http://schemas.microsoft.com/office/drawing/2014/main" id="{8D2560A2-B232-0B15-2155-F99389FD48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85179" y="5333189"/>
              <a:ext cx="593109" cy="593108"/>
            </a:xfrm>
            <a:prstGeom prst="rect">
              <a:avLst/>
            </a:prstGeom>
          </p:spPr>
        </p:pic>
        <p:pic>
          <p:nvPicPr>
            <p:cNvPr id="79" name="Graphic 78" descr="Male profile with solid fill">
              <a:extLst>
                <a:ext uri="{FF2B5EF4-FFF2-40B4-BE49-F238E27FC236}">
                  <a16:creationId xmlns:a16="http://schemas.microsoft.com/office/drawing/2014/main" id="{D1EDF6C8-9448-A019-3C36-59440E8503F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47878" y="5394306"/>
              <a:ext cx="593109" cy="593108"/>
            </a:xfrm>
            <a:prstGeom prst="rect">
              <a:avLst/>
            </a:prstGeom>
          </p:spPr>
        </p:pic>
      </p:grpSp>
      <p:cxnSp>
        <p:nvCxnSpPr>
          <p:cNvPr id="80" name="Connector: Curved 14">
            <a:extLst>
              <a:ext uri="{FF2B5EF4-FFF2-40B4-BE49-F238E27FC236}">
                <a16:creationId xmlns:a16="http://schemas.microsoft.com/office/drawing/2014/main" id="{36BBAE12-C913-5BD9-AEE5-BC6BBC2977F6}"/>
              </a:ext>
            </a:extLst>
          </p:cNvPr>
          <p:cNvCxnSpPr>
            <a:cxnSpLocks/>
          </p:cNvCxnSpPr>
          <p:nvPr/>
        </p:nvCxnSpPr>
        <p:spPr>
          <a:xfrm flipV="1">
            <a:off x="8546171" y="4547333"/>
            <a:ext cx="1882464" cy="1171286"/>
          </a:xfrm>
          <a:prstGeom prst="curvedConnector3">
            <a:avLst/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952F403-F4B3-D07A-C82D-E1074ECC9AE6}"/>
              </a:ext>
            </a:extLst>
          </p:cNvPr>
          <p:cNvSpPr txBox="1"/>
          <p:nvPr/>
        </p:nvSpPr>
        <p:spPr>
          <a:xfrm>
            <a:off x="9160755" y="3527002"/>
            <a:ext cx="1107253" cy="222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FA13C"/>
                </a:solidFill>
                <a:effectLst/>
                <a:uLnTx/>
                <a:uFillTx/>
                <a:latin typeface="Amadeus Neue"/>
                <a:ea typeface="+mn-ea"/>
                <a:cs typeface="+mn-cs"/>
              </a:rPr>
              <a:t>referenced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5D210E6-BA89-83E4-99F6-63BB653FE268}"/>
              </a:ext>
            </a:extLst>
          </p:cNvPr>
          <p:cNvSpPr txBox="1"/>
          <p:nvPr/>
        </p:nvSpPr>
        <p:spPr>
          <a:xfrm>
            <a:off x="9259915" y="5477208"/>
            <a:ext cx="1107253" cy="222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FA13C"/>
                </a:solidFill>
                <a:effectLst/>
                <a:uLnTx/>
                <a:uFillTx/>
                <a:latin typeface="Amadeus Neue"/>
                <a:ea typeface="+mn-ea"/>
                <a:cs typeface="+mn-cs"/>
              </a:rPr>
              <a:t>defined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65EEF9-54C5-97CC-478B-3FC4454F0031}"/>
              </a:ext>
            </a:extLst>
          </p:cNvPr>
          <p:cNvSpPr txBox="1"/>
          <p:nvPr/>
        </p:nvSpPr>
        <p:spPr>
          <a:xfrm>
            <a:off x="5580312" y="3469688"/>
            <a:ext cx="1107253" cy="222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FA13C"/>
                </a:solidFill>
                <a:effectLst/>
                <a:uLnTx/>
                <a:uFillTx/>
                <a:latin typeface="Amadeus Neue"/>
                <a:ea typeface="+mn-ea"/>
                <a:cs typeface="+mn-cs"/>
              </a:rPr>
              <a:t>exposed via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C9F8FF-0DBA-6EED-9026-AED8A8EA26D0}"/>
              </a:ext>
            </a:extLst>
          </p:cNvPr>
          <p:cNvSpPr txBox="1"/>
          <p:nvPr/>
        </p:nvSpPr>
        <p:spPr>
          <a:xfrm>
            <a:off x="7103638" y="6038537"/>
            <a:ext cx="2157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deus Neue"/>
                <a:ea typeface="+mn-ea"/>
                <a:cs typeface="+mn-cs"/>
              </a:rPr>
              <a:t>Java Developer</a:t>
            </a:r>
            <a:r>
              <a:rPr lang="en-US" sz="1200" noProof="0">
                <a:solidFill>
                  <a:srgbClr val="FFFFFF"/>
                </a:solidFill>
                <a:latin typeface="Amadeus Neue"/>
              </a:rPr>
              <a:t> 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deus Neue"/>
                <a:ea typeface="+mn-ea"/>
                <a:cs typeface="+mn-cs"/>
              </a:rPr>
              <a:t>QA /</a:t>
            </a:r>
            <a:r>
              <a:rPr kumimoji="0" lang="en-US" sz="12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deus Neu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deus Neue"/>
                <a:ea typeface="+mn-ea"/>
                <a:cs typeface="+mn-cs"/>
              </a:rPr>
              <a:t>SRE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FFFFFF"/>
                </a:solidFill>
                <a:latin typeface="Amadeus Neue"/>
              </a:rPr>
              <a:t>Developer in Team A / B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deus Neue"/>
              <a:ea typeface="+mn-ea"/>
              <a:cs typeface="+mn-cs"/>
            </a:endParaRPr>
          </a:p>
        </p:txBody>
      </p:sp>
      <p:cxnSp>
        <p:nvCxnSpPr>
          <p:cNvPr id="85" name="Connector: Curved 14">
            <a:extLst>
              <a:ext uri="{FF2B5EF4-FFF2-40B4-BE49-F238E27FC236}">
                <a16:creationId xmlns:a16="http://schemas.microsoft.com/office/drawing/2014/main" id="{168CE8D8-CB97-7E46-D9F3-D5AE7E93431A}"/>
              </a:ext>
            </a:extLst>
          </p:cNvPr>
          <p:cNvCxnSpPr>
            <a:cxnSpLocks/>
          </p:cNvCxnSpPr>
          <p:nvPr/>
        </p:nvCxnSpPr>
        <p:spPr>
          <a:xfrm>
            <a:off x="5139423" y="4708064"/>
            <a:ext cx="2341527" cy="1010555"/>
          </a:xfrm>
          <a:prstGeom prst="curvedConnector3">
            <a:avLst>
              <a:gd name="adj1" fmla="val 50000"/>
            </a:avLst>
          </a:prstGeom>
          <a:ln>
            <a:solidFill>
              <a:srgbClr val="EFA1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6833ADE-25DF-111C-611B-616D8EDB32AD}"/>
              </a:ext>
            </a:extLst>
          </p:cNvPr>
          <p:cNvSpPr txBox="1"/>
          <p:nvPr/>
        </p:nvSpPr>
        <p:spPr>
          <a:xfrm>
            <a:off x="5393414" y="5150295"/>
            <a:ext cx="1107252" cy="222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FA13C"/>
                </a:solidFill>
                <a:effectLst/>
                <a:uLnTx/>
                <a:uFillTx/>
                <a:latin typeface="Amadeus Neue"/>
                <a:ea typeface="+mn-ea"/>
                <a:cs typeface="+mn-cs"/>
              </a:rPr>
              <a:t>referenced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3C8061D-7D36-EC3A-01C0-464C724D732B}"/>
              </a:ext>
            </a:extLst>
          </p:cNvPr>
          <p:cNvGrpSpPr/>
          <p:nvPr/>
        </p:nvGrpSpPr>
        <p:grpSpPr>
          <a:xfrm>
            <a:off x="752602" y="2230048"/>
            <a:ext cx="862737" cy="821068"/>
            <a:chOff x="1131426" y="2611263"/>
            <a:chExt cx="862737" cy="82106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5713326-5516-9F17-F98F-E12B9D6259F2}"/>
                </a:ext>
              </a:extLst>
            </p:cNvPr>
            <p:cNvGrpSpPr/>
            <p:nvPr/>
          </p:nvGrpSpPr>
          <p:grpSpPr>
            <a:xfrm>
              <a:off x="1353255" y="2611263"/>
              <a:ext cx="419079" cy="565774"/>
              <a:chOff x="2449827" y="1492520"/>
              <a:chExt cx="680551" cy="734740"/>
            </a:xfrm>
          </p:grpSpPr>
          <p:pic>
            <p:nvPicPr>
              <p:cNvPr id="92" name="Graphic 91" descr="Chat bubble with solid fill">
                <a:extLst>
                  <a:ext uri="{FF2B5EF4-FFF2-40B4-BE49-F238E27FC236}">
                    <a16:creationId xmlns:a16="http://schemas.microsoft.com/office/drawing/2014/main" id="{6C4512C0-BAAB-C89F-E0C1-CD6F700EF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449827" y="1492520"/>
                <a:ext cx="627928" cy="627927"/>
              </a:xfrm>
              <a:prstGeom prst="rect">
                <a:avLst/>
              </a:prstGeom>
            </p:spPr>
          </p:pic>
          <p:pic>
            <p:nvPicPr>
              <p:cNvPr id="94" name="Graphic 93" descr="Chat bubble with solid fill">
                <a:extLst>
                  <a:ext uri="{FF2B5EF4-FFF2-40B4-BE49-F238E27FC236}">
                    <a16:creationId xmlns:a16="http://schemas.microsoft.com/office/drawing/2014/main" id="{A6AEC573-DBE2-31B4-767E-00CCC545D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02227" y="1699110"/>
                <a:ext cx="528151" cy="528150"/>
              </a:xfrm>
              <a:prstGeom prst="rect">
                <a:avLst/>
              </a:prstGeom>
            </p:spPr>
          </p:pic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6859AC9-5692-AAA1-92F2-6936D992C6F7}"/>
                </a:ext>
              </a:extLst>
            </p:cNvPr>
            <p:cNvSpPr txBox="1"/>
            <p:nvPr/>
          </p:nvSpPr>
          <p:spPr>
            <a:xfrm>
              <a:off x="1131426" y="3124554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Amadeus Neue" pitchFamily="2" charset="0"/>
                  <a:ea typeface="Amadeus Neue" pitchFamily="2" charset="0"/>
                  <a:cs typeface="Amadeus Neue" pitchFamily="2" charset="0"/>
                </a:rPr>
                <a:t>Prompts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6BE500-23B9-1D4E-C891-EBE39250EDC0}"/>
              </a:ext>
            </a:extLst>
          </p:cNvPr>
          <p:cNvGrpSpPr/>
          <p:nvPr/>
        </p:nvGrpSpPr>
        <p:grpSpPr>
          <a:xfrm>
            <a:off x="576065" y="3134844"/>
            <a:ext cx="1252073" cy="905543"/>
            <a:chOff x="883161" y="3514140"/>
            <a:chExt cx="1252073" cy="90554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ECCA206-C6B4-0B33-8589-B0069CE72FE8}"/>
                </a:ext>
              </a:extLst>
            </p:cNvPr>
            <p:cNvSpPr txBox="1"/>
            <p:nvPr/>
          </p:nvSpPr>
          <p:spPr>
            <a:xfrm>
              <a:off x="883161" y="4111906"/>
              <a:ext cx="1252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 pitchFamily="2" charset="0"/>
                  <a:ea typeface="Amadeus Neue" pitchFamily="2" charset="0"/>
                  <a:cs typeface="Amadeus Neue" pitchFamily="2" charset="0"/>
                </a:rPr>
                <a:t>Instructions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61BE71E-1DEA-8296-8AED-9D8DD1981CB3}"/>
                </a:ext>
              </a:extLst>
            </p:cNvPr>
            <p:cNvGrpSpPr/>
            <p:nvPr/>
          </p:nvGrpSpPr>
          <p:grpSpPr>
            <a:xfrm>
              <a:off x="1187559" y="3514140"/>
              <a:ext cx="643277" cy="532613"/>
              <a:chOff x="1087405" y="3501086"/>
              <a:chExt cx="643277" cy="532613"/>
            </a:xfrm>
          </p:grpSpPr>
          <p:pic>
            <p:nvPicPr>
              <p:cNvPr id="88" name="Content Placeholder 29" descr="Clipboard Checked with solid fill">
                <a:extLst>
                  <a:ext uri="{FF2B5EF4-FFF2-40B4-BE49-F238E27FC236}">
                    <a16:creationId xmlns:a16="http://schemas.microsoft.com/office/drawing/2014/main" id="{03C86DFA-7B2D-E914-9C78-A6ABC43B1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7405" y="3501086"/>
                <a:ext cx="473753" cy="473753"/>
              </a:xfrm>
              <a:prstGeom prst="rect">
                <a:avLst/>
              </a:prstGeom>
            </p:spPr>
          </p:pic>
          <p:pic>
            <p:nvPicPr>
              <p:cNvPr id="95" name="Content Placeholder 29" descr="Clipboard Checked with solid fill">
                <a:extLst>
                  <a:ext uri="{FF2B5EF4-FFF2-40B4-BE49-F238E27FC236}">
                    <a16:creationId xmlns:a16="http://schemas.microsoft.com/office/drawing/2014/main" id="{79FF03D3-E1ED-87BF-6CEF-B6F03BFAE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3664" y="3586681"/>
                <a:ext cx="447018" cy="447018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1D28E0-D6C3-5C10-FA6F-5780167522BB}"/>
              </a:ext>
            </a:extLst>
          </p:cNvPr>
          <p:cNvGrpSpPr/>
          <p:nvPr/>
        </p:nvGrpSpPr>
        <p:grpSpPr>
          <a:xfrm>
            <a:off x="821585" y="4052311"/>
            <a:ext cx="798846" cy="841768"/>
            <a:chOff x="2260238" y="3681283"/>
            <a:chExt cx="798846" cy="8417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1BDFDB-5998-05C9-D93F-3975AC22A060}"/>
                </a:ext>
              </a:extLst>
            </p:cNvPr>
            <p:cNvSpPr txBox="1"/>
            <p:nvPr/>
          </p:nvSpPr>
          <p:spPr>
            <a:xfrm>
              <a:off x="2260238" y="4215274"/>
              <a:ext cx="798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 pitchFamily="2" charset="0"/>
                  <a:ea typeface="Amadeus Neue" pitchFamily="2" charset="0"/>
                  <a:cs typeface="Amadeus Neue" pitchFamily="2" charset="0"/>
                </a:rPr>
                <a:t>Agents</a:t>
              </a:r>
            </a:p>
          </p:txBody>
        </p:sp>
        <p:pic>
          <p:nvPicPr>
            <p:cNvPr id="97" name="Graphic 96" descr="Robot with solid fill">
              <a:extLst>
                <a:ext uri="{FF2B5EF4-FFF2-40B4-BE49-F238E27FC236}">
                  <a16:creationId xmlns:a16="http://schemas.microsoft.com/office/drawing/2014/main" id="{12A3787C-9509-9E3C-0A88-3B029140A99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367405" y="3681283"/>
              <a:ext cx="584512" cy="584512"/>
            </a:xfrm>
            <a:prstGeom prst="rect">
              <a:avLst/>
            </a:prstGeom>
          </p:spPr>
        </p:pic>
      </p:grpSp>
      <p:pic>
        <p:nvPicPr>
          <p:cNvPr id="100" name="Graphic 99" descr="Head with gears with solid fill">
            <a:extLst>
              <a:ext uri="{FF2B5EF4-FFF2-40B4-BE49-F238E27FC236}">
                <a16:creationId xmlns:a16="http://schemas.microsoft.com/office/drawing/2014/main" id="{24C38DDD-7997-F02A-1569-4F3D58BBAE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418" y="4967636"/>
            <a:ext cx="509572" cy="509572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5313556-32D1-2AB5-F54E-C99719052A7E}"/>
              </a:ext>
            </a:extLst>
          </p:cNvPr>
          <p:cNvGrpSpPr/>
          <p:nvPr/>
        </p:nvGrpSpPr>
        <p:grpSpPr>
          <a:xfrm>
            <a:off x="728871" y="5818987"/>
            <a:ext cx="1053655" cy="778009"/>
            <a:chOff x="5626239" y="819121"/>
            <a:chExt cx="1536808" cy="89481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96E5191-6813-C354-98E3-D6365CDDD30B}"/>
                </a:ext>
              </a:extLst>
            </p:cNvPr>
            <p:cNvGrpSpPr/>
            <p:nvPr/>
          </p:nvGrpSpPr>
          <p:grpSpPr>
            <a:xfrm>
              <a:off x="5901777" y="819121"/>
              <a:ext cx="835119" cy="679689"/>
              <a:chOff x="5825195" y="843846"/>
              <a:chExt cx="835119" cy="679689"/>
            </a:xfrm>
          </p:grpSpPr>
          <p:pic>
            <p:nvPicPr>
              <p:cNvPr id="105" name="Graphic 104" descr="Server with solid fill">
                <a:extLst>
                  <a:ext uri="{FF2B5EF4-FFF2-40B4-BE49-F238E27FC236}">
                    <a16:creationId xmlns:a16="http://schemas.microsoft.com/office/drawing/2014/main" id="{0A324028-08D7-CF6F-2357-4B6CDD4C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825195" y="843846"/>
                <a:ext cx="539968" cy="539967"/>
              </a:xfrm>
              <a:prstGeom prst="rect">
                <a:avLst/>
              </a:prstGeom>
            </p:spPr>
          </p:pic>
          <p:pic>
            <p:nvPicPr>
              <p:cNvPr id="106" name="Graphic 105" descr="Cloud with solid fill">
                <a:extLst>
                  <a:ext uri="{FF2B5EF4-FFF2-40B4-BE49-F238E27FC236}">
                    <a16:creationId xmlns:a16="http://schemas.microsoft.com/office/drawing/2014/main" id="{54436811-9EB4-FA96-D3AF-1C07CF50B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120348" y="983568"/>
                <a:ext cx="539966" cy="539967"/>
              </a:xfrm>
              <a:prstGeom prst="rect">
                <a:avLst/>
              </a:prstGeom>
            </p:spPr>
          </p:pic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6AF88F2-45F4-B557-6240-3747E0ECEFC4}"/>
                </a:ext>
              </a:extLst>
            </p:cNvPr>
            <p:cNvSpPr txBox="1"/>
            <p:nvPr/>
          </p:nvSpPr>
          <p:spPr>
            <a:xfrm>
              <a:off x="5626239" y="1406155"/>
              <a:ext cx="15368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madeus Neue" pitchFamily="2" charset="0"/>
                  <a:ea typeface="Amadeus Neue" pitchFamily="2" charset="0"/>
                  <a:cs typeface="Amadeus Neue" pitchFamily="2" charset="0"/>
                </a:rPr>
                <a:t>MCP Servers</a:t>
              </a:r>
            </a:p>
          </p:txBody>
        </p:sp>
      </p:grpSp>
      <p:pic>
        <p:nvPicPr>
          <p:cNvPr id="107" name="Graphic 106" descr="Robot with solid fill">
            <a:extLst>
              <a:ext uri="{FF2B5EF4-FFF2-40B4-BE49-F238E27FC236}">
                <a16:creationId xmlns:a16="http://schemas.microsoft.com/office/drawing/2014/main" id="{61B8D8B1-9B0B-1957-F573-90D0F28128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03453" y="3785963"/>
            <a:ext cx="544019" cy="544019"/>
          </a:xfrm>
          <a:prstGeom prst="rect">
            <a:avLst/>
          </a:prstGeom>
        </p:spPr>
      </p:pic>
      <p:pic>
        <p:nvPicPr>
          <p:cNvPr id="108" name="Graphic 107" descr="Robot with solid fill">
            <a:extLst>
              <a:ext uri="{FF2B5EF4-FFF2-40B4-BE49-F238E27FC236}">
                <a16:creationId xmlns:a16="http://schemas.microsoft.com/office/drawing/2014/main" id="{1912B376-EA93-945D-AD36-C9EA30C2C4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25311" y="4153268"/>
            <a:ext cx="529744" cy="5297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F697DF-D38C-2980-6452-504E69470B8C}"/>
              </a:ext>
            </a:extLst>
          </p:cNvPr>
          <p:cNvGrpSpPr/>
          <p:nvPr/>
        </p:nvGrpSpPr>
        <p:grpSpPr>
          <a:xfrm>
            <a:off x="10503089" y="3712612"/>
            <a:ext cx="606256" cy="930555"/>
            <a:chOff x="8964679" y="4448593"/>
            <a:chExt cx="713242" cy="10947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3425E72-ACC5-8CD4-71A2-8A1FC3A48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>
            <a:xfrm>
              <a:off x="9080740" y="5006905"/>
              <a:ext cx="526432" cy="5364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165E4D-5320-5A28-7478-DC22830D0A0D}"/>
                </a:ext>
              </a:extLst>
            </p:cNvPr>
            <p:cNvSpPr txBox="1"/>
            <p:nvPr/>
          </p:nvSpPr>
          <p:spPr>
            <a:xfrm>
              <a:off x="8964679" y="4448593"/>
              <a:ext cx="713242" cy="434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 pitchFamily="2" charset="0"/>
                  <a:ea typeface="Amadeus Neue" pitchFamily="2" charset="0"/>
                  <a:cs typeface="Amadeus Neue" pitchFamily="2" charset="0"/>
                </a:defRPr>
              </a:lvl1pPr>
            </a:lstStyle>
            <a:p>
              <a:r>
                <a:rPr lang="en-US"/>
                <a:t>Hub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4FBFFA-33BB-5E58-E752-468CC084BC07}"/>
              </a:ext>
            </a:extLst>
          </p:cNvPr>
          <p:cNvCxnSpPr>
            <a:cxnSpLocks/>
          </p:cNvCxnSpPr>
          <p:nvPr/>
        </p:nvCxnSpPr>
        <p:spPr>
          <a:xfrm>
            <a:off x="3350902" y="3616391"/>
            <a:ext cx="1374412" cy="0"/>
          </a:xfrm>
          <a:prstGeom prst="line">
            <a:avLst/>
          </a:prstGeom>
          <a:ln w="0" cap="flat">
            <a:solidFill>
              <a:srgbClr val="D98A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CA1B3820-6E20-3948-DF60-8D17A7FEDFB7}"/>
              </a:ext>
            </a:extLst>
          </p:cNvPr>
          <p:cNvSpPr/>
          <p:nvPr/>
        </p:nvSpPr>
        <p:spPr>
          <a:xfrm>
            <a:off x="3108310" y="3718062"/>
            <a:ext cx="45719" cy="1388975"/>
          </a:xfrm>
          <a:prstGeom prst="leftBracket">
            <a:avLst/>
          </a:prstGeom>
          <a:ln>
            <a:solidFill>
              <a:srgbClr val="EFA13C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Bracket 111">
            <a:extLst>
              <a:ext uri="{FF2B5EF4-FFF2-40B4-BE49-F238E27FC236}">
                <a16:creationId xmlns:a16="http://schemas.microsoft.com/office/drawing/2014/main" id="{CF8909A8-3C4B-A510-680C-A3367D51129E}"/>
              </a:ext>
            </a:extLst>
          </p:cNvPr>
          <p:cNvSpPr/>
          <p:nvPr/>
        </p:nvSpPr>
        <p:spPr>
          <a:xfrm>
            <a:off x="4970569" y="3694448"/>
            <a:ext cx="45719" cy="1436202"/>
          </a:xfrm>
          <a:prstGeom prst="rightBracket">
            <a:avLst/>
          </a:prstGeom>
          <a:ln>
            <a:solidFill>
              <a:srgbClr val="EFA13C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40234BE-23D7-E724-81E9-FA2A14678804}"/>
              </a:ext>
            </a:extLst>
          </p:cNvPr>
          <p:cNvCxnSpPr>
            <a:cxnSpLocks/>
          </p:cNvCxnSpPr>
          <p:nvPr/>
        </p:nvCxnSpPr>
        <p:spPr>
          <a:xfrm>
            <a:off x="7440940" y="3203453"/>
            <a:ext cx="1155517" cy="3519"/>
          </a:xfrm>
          <a:prstGeom prst="line">
            <a:avLst/>
          </a:prstGeom>
          <a:ln w="0" cap="flat">
            <a:solidFill>
              <a:srgbClr val="D98A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909A1AF-9A1C-81CA-E807-9BCC13A2A89A}"/>
              </a:ext>
            </a:extLst>
          </p:cNvPr>
          <p:cNvCxnSpPr>
            <a:cxnSpLocks/>
          </p:cNvCxnSpPr>
          <p:nvPr/>
        </p:nvCxnSpPr>
        <p:spPr>
          <a:xfrm>
            <a:off x="7214920" y="5331430"/>
            <a:ext cx="1945835" cy="277"/>
          </a:xfrm>
          <a:prstGeom prst="line">
            <a:avLst/>
          </a:prstGeom>
          <a:ln w="0" cap="flat">
            <a:solidFill>
              <a:srgbClr val="D98A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7A40A66-5948-D473-F1C5-E4FF62C69444}"/>
              </a:ext>
            </a:extLst>
          </p:cNvPr>
          <p:cNvCxnSpPr>
            <a:cxnSpLocks/>
          </p:cNvCxnSpPr>
          <p:nvPr/>
        </p:nvCxnSpPr>
        <p:spPr>
          <a:xfrm>
            <a:off x="10392712" y="4104176"/>
            <a:ext cx="865527" cy="1760"/>
          </a:xfrm>
          <a:prstGeom prst="line">
            <a:avLst/>
          </a:prstGeom>
          <a:ln w="0" cap="flat">
            <a:solidFill>
              <a:srgbClr val="D98A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92A3516-A060-17E6-3304-F71713A76ACA}"/>
              </a:ext>
            </a:extLst>
          </p:cNvPr>
          <p:cNvGrpSpPr/>
          <p:nvPr/>
        </p:nvGrpSpPr>
        <p:grpSpPr>
          <a:xfrm>
            <a:off x="3672436" y="4499553"/>
            <a:ext cx="572568" cy="590967"/>
            <a:chOff x="3539811" y="4675138"/>
            <a:chExt cx="572568" cy="590967"/>
          </a:xfrm>
        </p:grpSpPr>
        <p:pic>
          <p:nvPicPr>
            <p:cNvPr id="194" name="Graphic 193" descr="Server with solid fill">
              <a:extLst>
                <a:ext uri="{FF2B5EF4-FFF2-40B4-BE49-F238E27FC236}">
                  <a16:creationId xmlns:a16="http://schemas.microsoft.com/office/drawing/2014/main" id="{02D77DFD-328B-020F-6B77-A305E380B84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539811" y="4724775"/>
              <a:ext cx="370209" cy="370209"/>
            </a:xfrm>
            <a:prstGeom prst="rect">
              <a:avLst/>
            </a:prstGeom>
          </p:spPr>
        </p:pic>
        <p:pic>
          <p:nvPicPr>
            <p:cNvPr id="195" name="Graphic 194" descr="Cloud with solid fill">
              <a:extLst>
                <a:ext uri="{FF2B5EF4-FFF2-40B4-BE49-F238E27FC236}">
                  <a16:creationId xmlns:a16="http://schemas.microsoft.com/office/drawing/2014/main" id="{2E79A813-4A76-B4D6-6A07-667C45B269A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742172" y="4846260"/>
              <a:ext cx="370207" cy="370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35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78" grpId="0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7" grpId="0"/>
      <p:bldP spid="87" grpId="1"/>
      <p:bldP spid="87" grpId="2"/>
      <p:bldP spid="38" grpId="0" animBg="1"/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566928"/>
            <a:ext cx="137160" cy="13716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32688" y="457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50">
                <a:solidFill>
                  <a:srgbClr val="EFA1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07  </a:t>
            </a:r>
            <a:r>
              <a:rPr lang="en-US" sz="1150" kern="0" spc="150">
                <a:solidFill>
                  <a:srgbClr val="9FB1C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 WHY “JUST USE THE MARKETPLACE” WASN'T ENOUGH</a:t>
            </a:r>
            <a:endParaRPr lang="en-US" sz="1150"/>
          </a:p>
        </p:txBody>
      </p:sp>
      <p:sp>
        <p:nvSpPr>
          <p:cNvPr id="4" name="Text 2"/>
          <p:cNvSpPr/>
          <p:nvPr/>
        </p:nvSpPr>
        <p:spPr>
          <a:xfrm>
            <a:off x="685800" y="896112"/>
            <a:ext cx="1082009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Marketplaces are not governance</a:t>
            </a:r>
            <a:endParaRPr lang="en-US" sz="3400"/>
          </a:p>
        </p:txBody>
      </p:sp>
      <p:sp>
        <p:nvSpPr>
          <p:cNvPr id="5" name="Shape 3"/>
          <p:cNvSpPr/>
          <p:nvPr/>
        </p:nvSpPr>
        <p:spPr>
          <a:xfrm>
            <a:off x="685800" y="2240280"/>
            <a:ext cx="5074920" cy="3246120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685800" y="2240280"/>
            <a:ext cx="64008" cy="3246120"/>
          </a:xfrm>
          <a:prstGeom prst="rect">
            <a:avLst/>
          </a:prstGeom>
          <a:solidFill>
            <a:srgbClr val="EFA1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051560" y="2606040"/>
            <a:ext cx="731520" cy="731520"/>
          </a:xfrm>
          <a:prstGeom prst="ellipse">
            <a:avLst/>
          </a:prstGeom>
          <a:solidFill>
            <a:srgbClr val="FBED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55" y="2796235"/>
            <a:ext cx="351130" cy="35113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65960" y="2651760"/>
            <a:ext cx="3611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Public marketplaces</a:t>
            </a:r>
            <a:endParaRPr lang="en-US" sz="1800"/>
          </a:p>
        </p:txBody>
      </p:sp>
      <p:sp>
        <p:nvSpPr>
          <p:cNvPr id="10" name="Text 7"/>
          <p:cNvSpPr/>
          <p:nvPr/>
        </p:nvSpPr>
        <p:spPr>
          <a:xfrm>
            <a:off x="1965960" y="3044952"/>
            <a:ext cx="3611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 for speed &amp; experimentation</a:t>
            </a:r>
            <a:endParaRPr lang="en-US" sz="1250"/>
          </a:p>
        </p:txBody>
      </p:sp>
      <p:sp>
        <p:nvSpPr>
          <p:cNvPr id="11" name="Text 8"/>
          <p:cNvSpPr/>
          <p:nvPr/>
        </p:nvSpPr>
        <p:spPr>
          <a:xfrm>
            <a:off x="1097280" y="361188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✓</a:t>
            </a:r>
            <a:endParaRPr lang="en-US" sz="1400"/>
          </a:p>
        </p:txBody>
      </p:sp>
      <p:sp>
        <p:nvSpPr>
          <p:cNvPr id="12" name="Text 9"/>
          <p:cNvSpPr/>
          <p:nvPr/>
        </p:nvSpPr>
        <p:spPr>
          <a:xfrm>
            <a:off x="1417320" y="36118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to publish and discover</a:t>
            </a:r>
            <a:endParaRPr lang="en-US" sz="1350"/>
          </a:p>
        </p:txBody>
      </p:sp>
      <p:sp>
        <p:nvSpPr>
          <p:cNvPr id="13" name="Text 10"/>
          <p:cNvSpPr/>
          <p:nvPr/>
        </p:nvSpPr>
        <p:spPr>
          <a:xfrm>
            <a:off x="1097280" y="416052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✓</a:t>
            </a:r>
            <a:endParaRPr lang="en-US" sz="1400"/>
          </a:p>
        </p:txBody>
      </p:sp>
      <p:sp>
        <p:nvSpPr>
          <p:cNvPr id="14" name="Text 11"/>
          <p:cNvSpPr/>
          <p:nvPr/>
        </p:nvSpPr>
        <p:spPr>
          <a:xfrm>
            <a:off x="1417320" y="416052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Huge variety, low friction</a:t>
            </a:r>
            <a:endParaRPr lang="en-US" sz="1350"/>
          </a:p>
        </p:txBody>
      </p:sp>
      <p:sp>
        <p:nvSpPr>
          <p:cNvPr id="15" name="Text 12"/>
          <p:cNvSpPr/>
          <p:nvPr/>
        </p:nvSpPr>
        <p:spPr>
          <a:xfrm>
            <a:off x="1097280" y="470916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>
                <a:solidFill>
                  <a:srgbClr val="EFA1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✓</a:t>
            </a:r>
            <a:endParaRPr lang="en-US" sz="1400"/>
          </a:p>
        </p:txBody>
      </p:sp>
      <p:sp>
        <p:nvSpPr>
          <p:cNvPr id="16" name="Text 13"/>
          <p:cNvSpPr/>
          <p:nvPr/>
        </p:nvSpPr>
        <p:spPr>
          <a:xfrm>
            <a:off x="1417320" y="470916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Perfect for trying things out</a:t>
            </a:r>
            <a:endParaRPr lang="en-US" sz="1350"/>
          </a:p>
        </p:txBody>
      </p:sp>
      <p:sp>
        <p:nvSpPr>
          <p:cNvPr id="17" name="Shape 14"/>
          <p:cNvSpPr/>
          <p:nvPr/>
        </p:nvSpPr>
        <p:spPr>
          <a:xfrm>
            <a:off x="6519672" y="2240280"/>
            <a:ext cx="5074920" cy="3246120"/>
          </a:xfrm>
          <a:prstGeom prst="rect">
            <a:avLst/>
          </a:prstGeom>
          <a:solidFill>
            <a:srgbClr val="17273F"/>
          </a:solidFill>
          <a:ln/>
          <a:effectLst>
            <a:outerShdw blurRad="889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6519672" y="2240280"/>
            <a:ext cx="64008" cy="3246120"/>
          </a:xfrm>
          <a:prstGeom prst="rect">
            <a:avLst/>
          </a:prstGeom>
          <a:solidFill>
            <a:srgbClr val="1FB6A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6885432" y="2606040"/>
            <a:ext cx="731520" cy="731520"/>
          </a:xfrm>
          <a:prstGeom prst="ellipse">
            <a:avLst/>
          </a:prstGeom>
          <a:solidFill>
            <a:srgbClr val="DDF3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627" y="2796235"/>
            <a:ext cx="351130" cy="351130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7799832" y="2651760"/>
            <a:ext cx="3611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EAF0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Enterprise adoption</a:t>
            </a:r>
            <a:endParaRPr lang="en-US" sz="1800"/>
          </a:p>
        </p:txBody>
      </p:sp>
      <p:sp>
        <p:nvSpPr>
          <p:cNvPr id="22" name="Text 18"/>
          <p:cNvSpPr/>
          <p:nvPr/>
        </p:nvSpPr>
        <p:spPr>
          <a:xfrm>
            <a:off x="7799832" y="3044952"/>
            <a:ext cx="3611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>
                <a:solidFill>
                  <a:srgbClr val="9FB1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also needs trust &amp; control</a:t>
            </a:r>
            <a:endParaRPr lang="en-US" sz="1250"/>
          </a:p>
        </p:txBody>
      </p:sp>
      <p:sp>
        <p:nvSpPr>
          <p:cNvPr id="23" name="Text 19"/>
          <p:cNvSpPr/>
          <p:nvPr/>
        </p:nvSpPr>
        <p:spPr>
          <a:xfrm>
            <a:off x="6931152" y="361188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b="1">
                <a:solidFill>
                  <a:srgbClr val="1FB6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1500"/>
          </a:p>
        </p:txBody>
      </p:sp>
      <p:sp>
        <p:nvSpPr>
          <p:cNvPr id="24" name="Text 20"/>
          <p:cNvSpPr/>
          <p:nvPr/>
        </p:nvSpPr>
        <p:spPr>
          <a:xfrm>
            <a:off x="7251192" y="36118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Security, provenance, visibility</a:t>
            </a:r>
            <a:endParaRPr lang="en-US" sz="1350"/>
          </a:p>
        </p:txBody>
      </p:sp>
      <p:sp>
        <p:nvSpPr>
          <p:cNvPr id="25" name="Text 21"/>
          <p:cNvSpPr/>
          <p:nvPr/>
        </p:nvSpPr>
        <p:spPr>
          <a:xfrm>
            <a:off x="6931152" y="416052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b="1">
                <a:solidFill>
                  <a:srgbClr val="1FB6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1500"/>
          </a:p>
        </p:txBody>
      </p:sp>
      <p:sp>
        <p:nvSpPr>
          <p:cNvPr id="26" name="Text 22"/>
          <p:cNvSpPr/>
          <p:nvPr/>
        </p:nvSpPr>
        <p:spPr>
          <a:xfrm>
            <a:off x="7251192" y="416052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&amp; update control</a:t>
            </a:r>
            <a:endParaRPr lang="en-US" sz="1350"/>
          </a:p>
        </p:txBody>
      </p:sp>
      <p:sp>
        <p:nvSpPr>
          <p:cNvPr id="27" name="Text 23"/>
          <p:cNvSpPr/>
          <p:nvPr/>
        </p:nvSpPr>
        <p:spPr>
          <a:xfrm>
            <a:off x="6931152" y="470916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b="1">
                <a:solidFill>
                  <a:srgbClr val="1FB6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1500"/>
          </a:p>
        </p:txBody>
      </p:sp>
      <p:sp>
        <p:nvSpPr>
          <p:cNvPr id="28" name="Text 24"/>
          <p:cNvSpPr/>
          <p:nvPr/>
        </p:nvSpPr>
        <p:spPr>
          <a:xfrm>
            <a:off x="7251192" y="470916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>
                <a:solidFill>
                  <a:srgbClr val="EAF0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curation &amp; contribution at scale</a:t>
            </a:r>
            <a:endParaRPr lang="en-US" sz="1350"/>
          </a:p>
        </p:txBody>
      </p:sp>
      <p:sp>
        <p:nvSpPr>
          <p:cNvPr id="29" name="Text 25"/>
          <p:cNvSpPr/>
          <p:nvPr/>
        </p:nvSpPr>
        <p:spPr>
          <a:xfrm>
            <a:off x="685800" y="5806440"/>
            <a:ext cx="10789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E8624A"/>
                </a:solidFill>
                <a:latin typeface="Calibri"/>
                <a:ea typeface="Calibri"/>
                <a:cs typeface="Calibri"/>
              </a:rPr>
              <a:t>Marketplaces are fantastic  -  until your security model becomes “it had stars and the README had emojis.”</a:t>
            </a:r>
            <a:endParaRPr lang="en-US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993</Words>
  <Application>Microsoft Macintosh PowerPoint</Application>
  <PresentationFormat>Widescreen</PresentationFormat>
  <Paragraphs>213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Amadeus Neue</vt:lpstr>
      <vt:lpstr>Aptos</vt:lpstr>
      <vt:lpstr>Aptos Mono</vt:lpstr>
      <vt:lpstr>Arial</vt:lpstr>
      <vt:lpstr>Calibri</vt:lpstr>
      <vt:lpstr>Consolas</vt:lpstr>
      <vt:lpstr>Georgia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Primitives Hub  -  RivieraDev 2026 (Guild edition)</dc:title>
  <dc:subject>PptxGenJS Presentation</dc:subject>
  <dc:creator>AI Primitives Hub team</dc:creator>
  <cp:lastModifiedBy>Guillaume BLANC</cp:lastModifiedBy>
  <cp:revision>2</cp:revision>
  <dcterms:created xsi:type="dcterms:W3CDTF">2026-06-30T21:50:08Z</dcterms:created>
  <dcterms:modified xsi:type="dcterms:W3CDTF">2026-07-09T14:14:57Z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Theme:3</vt:lpwstr>
  </property>
  <property fmtid="{D5CDD505-2E9C-101B-9397-08002B2CF9AE}" pid="3" name="ClassificationContentMarkingHeaderText">
    <vt:lpwstr>CONFIDENTIAL</vt:lpwstr>
  </property>
  <property fmtid="{D5CDD505-2E9C-101B-9397-08002B2CF9AE}" pid="4" name="MSIP_Label_d2db9220-a04a-4f06-aab9-80cbe5287fb3_Enabled">
    <vt:lpwstr>true</vt:lpwstr>
  </property>
  <property fmtid="{D5CDD505-2E9C-101B-9397-08002B2CF9AE}" pid="5" name="MSIP_Label_d2db9220-a04a-4f06-aab9-80cbe5287fb3_SetDate">
    <vt:lpwstr>2026-07-01T07:35:50Z</vt:lpwstr>
  </property>
  <property fmtid="{D5CDD505-2E9C-101B-9397-08002B2CF9AE}" pid="6" name="MSIP_Label_d2db9220-a04a-4f06-aab9-80cbe5287fb3_Method">
    <vt:lpwstr>Privileged</vt:lpwstr>
  </property>
  <property fmtid="{D5CDD505-2E9C-101B-9397-08002B2CF9AE}" pid="7" name="MSIP_Label_d2db9220-a04a-4f06-aab9-80cbe5287fb3_Name">
    <vt:lpwstr>d2db9220-a04a-4f06-aab9-80cbe5287fb3</vt:lpwstr>
  </property>
  <property fmtid="{D5CDD505-2E9C-101B-9397-08002B2CF9AE}" pid="8" name="MSIP_Label_d2db9220-a04a-4f06-aab9-80cbe5287fb3_SiteId">
    <vt:lpwstr>b3f4f7c2-72ce-4192-aba4-d6c7719b5766</vt:lpwstr>
  </property>
  <property fmtid="{D5CDD505-2E9C-101B-9397-08002B2CF9AE}" pid="9" name="MSIP_Label_d2db9220-a04a-4f06-aab9-80cbe5287fb3_ActionId">
    <vt:lpwstr>8981c0fe-8d8b-45bf-b1c8-f28510d6af4e</vt:lpwstr>
  </property>
  <property fmtid="{D5CDD505-2E9C-101B-9397-08002B2CF9AE}" pid="10" name="MSIP_Label_d2db9220-a04a-4f06-aab9-80cbe5287fb3_ContentBits">
    <vt:lpwstr>1</vt:lpwstr>
  </property>
  <property fmtid="{D5CDD505-2E9C-101B-9397-08002B2CF9AE}" pid="11" name="MSIP_Label_d2db9220-a04a-4f06-aab9-80cbe5287fb3_Tag">
    <vt:lpwstr>50, 0, 1, 1</vt:lpwstr>
  </property>
</Properties>
</file>